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71"/>
  </p:notesMasterIdLst>
  <p:handoutMasterIdLst>
    <p:handoutMasterId r:id="rId372"/>
  </p:handoutMasterIdLst>
  <p:sldIdLst>
    <p:sldId id="256" r:id="rId2"/>
    <p:sldId id="314" r:id="rId3"/>
    <p:sldId id="681" r:id="rId4"/>
    <p:sldId id="585" r:id="rId5"/>
    <p:sldId id="602" r:id="rId6"/>
    <p:sldId id="578" r:id="rId7"/>
    <p:sldId id="319" r:id="rId8"/>
    <p:sldId id="320" r:id="rId9"/>
    <p:sldId id="598" r:id="rId10"/>
    <p:sldId id="599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603" r:id="rId20"/>
    <p:sldId id="608" r:id="rId21"/>
    <p:sldId id="609" r:id="rId22"/>
    <p:sldId id="610" r:id="rId23"/>
    <p:sldId id="61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2" r:id="rId37"/>
    <p:sldId id="341" r:id="rId38"/>
    <p:sldId id="343" r:id="rId39"/>
    <p:sldId id="344" r:id="rId40"/>
    <p:sldId id="604" r:id="rId41"/>
    <p:sldId id="345" r:id="rId42"/>
    <p:sldId id="346" r:id="rId43"/>
    <p:sldId id="347" r:id="rId44"/>
    <p:sldId id="348" r:id="rId45"/>
    <p:sldId id="606" r:id="rId46"/>
    <p:sldId id="349" r:id="rId47"/>
    <p:sldId id="350" r:id="rId48"/>
    <p:sldId id="652" r:id="rId49"/>
    <p:sldId id="651" r:id="rId50"/>
    <p:sldId id="653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665" r:id="rId61"/>
    <p:sldId id="666" r:id="rId62"/>
    <p:sldId id="667" r:id="rId63"/>
    <p:sldId id="668" r:id="rId64"/>
    <p:sldId id="669" r:id="rId65"/>
    <p:sldId id="670" r:id="rId66"/>
    <p:sldId id="671" r:id="rId67"/>
    <p:sldId id="654" r:id="rId68"/>
    <p:sldId id="655" r:id="rId69"/>
    <p:sldId id="579" r:id="rId70"/>
    <p:sldId id="351" r:id="rId71"/>
    <p:sldId id="352" r:id="rId72"/>
    <p:sldId id="353" r:id="rId73"/>
    <p:sldId id="354" r:id="rId74"/>
    <p:sldId id="612" r:id="rId75"/>
    <p:sldId id="613" r:id="rId76"/>
    <p:sldId id="356" r:id="rId77"/>
    <p:sldId id="614" r:id="rId78"/>
    <p:sldId id="615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617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616" r:id="rId98"/>
    <p:sldId id="374" r:id="rId99"/>
    <p:sldId id="620" r:id="rId100"/>
    <p:sldId id="621" r:id="rId101"/>
    <p:sldId id="622" r:id="rId102"/>
    <p:sldId id="623" r:id="rId103"/>
    <p:sldId id="624" r:id="rId104"/>
    <p:sldId id="625" r:id="rId105"/>
    <p:sldId id="626" r:id="rId106"/>
    <p:sldId id="375" r:id="rId107"/>
    <p:sldId id="376" r:id="rId108"/>
    <p:sldId id="628" r:id="rId109"/>
    <p:sldId id="629" r:id="rId110"/>
    <p:sldId id="630" r:id="rId111"/>
    <p:sldId id="631" r:id="rId112"/>
    <p:sldId id="632" r:id="rId113"/>
    <p:sldId id="633" r:id="rId114"/>
    <p:sldId id="634" r:id="rId115"/>
    <p:sldId id="635" r:id="rId116"/>
    <p:sldId id="636" r:id="rId117"/>
    <p:sldId id="637" r:id="rId118"/>
    <p:sldId id="638" r:id="rId119"/>
    <p:sldId id="639" r:id="rId120"/>
    <p:sldId id="640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618" r:id="rId130"/>
    <p:sldId id="619" r:id="rId131"/>
    <p:sldId id="385" r:id="rId132"/>
    <p:sldId id="580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641" r:id="rId151"/>
    <p:sldId id="403" r:id="rId152"/>
    <p:sldId id="642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643" r:id="rId164"/>
    <p:sldId id="415" r:id="rId165"/>
    <p:sldId id="416" r:id="rId166"/>
    <p:sldId id="417" r:id="rId167"/>
    <p:sldId id="644" r:id="rId168"/>
    <p:sldId id="645" r:id="rId169"/>
    <p:sldId id="646" r:id="rId170"/>
    <p:sldId id="647" r:id="rId171"/>
    <p:sldId id="649" r:id="rId172"/>
    <p:sldId id="648" r:id="rId173"/>
    <p:sldId id="581" r:id="rId174"/>
    <p:sldId id="419" r:id="rId175"/>
    <p:sldId id="420" r:id="rId176"/>
    <p:sldId id="421" r:id="rId177"/>
    <p:sldId id="422" r:id="rId178"/>
    <p:sldId id="423" r:id="rId179"/>
    <p:sldId id="424" r:id="rId180"/>
    <p:sldId id="425" r:id="rId181"/>
    <p:sldId id="426" r:id="rId182"/>
    <p:sldId id="427" r:id="rId183"/>
    <p:sldId id="428" r:id="rId184"/>
    <p:sldId id="429" r:id="rId185"/>
    <p:sldId id="430" r:id="rId186"/>
    <p:sldId id="431" r:id="rId187"/>
    <p:sldId id="432" r:id="rId188"/>
    <p:sldId id="433" r:id="rId189"/>
    <p:sldId id="434" r:id="rId190"/>
    <p:sldId id="435" r:id="rId191"/>
    <p:sldId id="436" r:id="rId192"/>
    <p:sldId id="437" r:id="rId193"/>
    <p:sldId id="438" r:id="rId194"/>
    <p:sldId id="439" r:id="rId195"/>
    <p:sldId id="440" r:id="rId196"/>
    <p:sldId id="441" r:id="rId197"/>
    <p:sldId id="442" r:id="rId198"/>
    <p:sldId id="443" r:id="rId199"/>
    <p:sldId id="444" r:id="rId200"/>
    <p:sldId id="445" r:id="rId201"/>
    <p:sldId id="446" r:id="rId202"/>
    <p:sldId id="447" r:id="rId203"/>
    <p:sldId id="448" r:id="rId204"/>
    <p:sldId id="449" r:id="rId205"/>
    <p:sldId id="450" r:id="rId206"/>
    <p:sldId id="672" r:id="rId207"/>
    <p:sldId id="451" r:id="rId208"/>
    <p:sldId id="582" r:id="rId209"/>
    <p:sldId id="452" r:id="rId210"/>
    <p:sldId id="453" r:id="rId211"/>
    <p:sldId id="454" r:id="rId212"/>
    <p:sldId id="455" r:id="rId213"/>
    <p:sldId id="456" r:id="rId214"/>
    <p:sldId id="457" r:id="rId215"/>
    <p:sldId id="458" r:id="rId216"/>
    <p:sldId id="459" r:id="rId217"/>
    <p:sldId id="460" r:id="rId218"/>
    <p:sldId id="461" r:id="rId219"/>
    <p:sldId id="462" r:id="rId220"/>
    <p:sldId id="463" r:id="rId221"/>
    <p:sldId id="674" r:id="rId222"/>
    <p:sldId id="673" r:id="rId223"/>
    <p:sldId id="466" r:id="rId224"/>
    <p:sldId id="467" r:id="rId225"/>
    <p:sldId id="468" r:id="rId226"/>
    <p:sldId id="469" r:id="rId227"/>
    <p:sldId id="470" r:id="rId228"/>
    <p:sldId id="471" r:id="rId229"/>
    <p:sldId id="472" r:id="rId230"/>
    <p:sldId id="473" r:id="rId231"/>
    <p:sldId id="474" r:id="rId232"/>
    <p:sldId id="475" r:id="rId233"/>
    <p:sldId id="476" r:id="rId234"/>
    <p:sldId id="477" r:id="rId235"/>
    <p:sldId id="478" r:id="rId236"/>
    <p:sldId id="479" r:id="rId237"/>
    <p:sldId id="480" r:id="rId238"/>
    <p:sldId id="481" r:id="rId239"/>
    <p:sldId id="583" r:id="rId240"/>
    <p:sldId id="482" r:id="rId241"/>
    <p:sldId id="483" r:id="rId242"/>
    <p:sldId id="484" r:id="rId243"/>
    <p:sldId id="485" r:id="rId244"/>
    <p:sldId id="486" r:id="rId245"/>
    <p:sldId id="487" r:id="rId246"/>
    <p:sldId id="488" r:id="rId247"/>
    <p:sldId id="489" r:id="rId248"/>
    <p:sldId id="490" r:id="rId249"/>
    <p:sldId id="491" r:id="rId250"/>
    <p:sldId id="492" r:id="rId251"/>
    <p:sldId id="493" r:id="rId252"/>
    <p:sldId id="494" r:id="rId253"/>
    <p:sldId id="495" r:id="rId254"/>
    <p:sldId id="496" r:id="rId255"/>
    <p:sldId id="497" r:id="rId256"/>
    <p:sldId id="498" r:id="rId257"/>
    <p:sldId id="499" r:id="rId258"/>
    <p:sldId id="500" r:id="rId259"/>
    <p:sldId id="501" r:id="rId260"/>
    <p:sldId id="502" r:id="rId261"/>
    <p:sldId id="503" r:id="rId262"/>
    <p:sldId id="504" r:id="rId263"/>
    <p:sldId id="505" r:id="rId264"/>
    <p:sldId id="506" r:id="rId265"/>
    <p:sldId id="507" r:id="rId266"/>
    <p:sldId id="508" r:id="rId267"/>
    <p:sldId id="509" r:id="rId268"/>
    <p:sldId id="510" r:id="rId269"/>
    <p:sldId id="511" r:id="rId270"/>
    <p:sldId id="675" r:id="rId271"/>
    <p:sldId id="676" r:id="rId272"/>
    <p:sldId id="584" r:id="rId273"/>
    <p:sldId id="512" r:id="rId274"/>
    <p:sldId id="513" r:id="rId275"/>
    <p:sldId id="514" r:id="rId276"/>
    <p:sldId id="515" r:id="rId277"/>
    <p:sldId id="516" r:id="rId278"/>
    <p:sldId id="517" r:id="rId279"/>
    <p:sldId id="518" r:id="rId280"/>
    <p:sldId id="519" r:id="rId281"/>
    <p:sldId id="520" r:id="rId282"/>
    <p:sldId id="521" r:id="rId283"/>
    <p:sldId id="522" r:id="rId284"/>
    <p:sldId id="523" r:id="rId285"/>
    <p:sldId id="524" r:id="rId286"/>
    <p:sldId id="525" r:id="rId287"/>
    <p:sldId id="526" r:id="rId288"/>
    <p:sldId id="527" r:id="rId289"/>
    <p:sldId id="528" r:id="rId290"/>
    <p:sldId id="529" r:id="rId291"/>
    <p:sldId id="530" r:id="rId292"/>
    <p:sldId id="531" r:id="rId293"/>
    <p:sldId id="532" r:id="rId294"/>
    <p:sldId id="533" r:id="rId295"/>
    <p:sldId id="534" r:id="rId296"/>
    <p:sldId id="535" r:id="rId297"/>
    <p:sldId id="536" r:id="rId298"/>
    <p:sldId id="537" r:id="rId299"/>
    <p:sldId id="538" r:id="rId300"/>
    <p:sldId id="539" r:id="rId301"/>
    <p:sldId id="540" r:id="rId302"/>
    <p:sldId id="541" r:id="rId303"/>
    <p:sldId id="542" r:id="rId304"/>
    <p:sldId id="543" r:id="rId305"/>
    <p:sldId id="544" r:id="rId306"/>
    <p:sldId id="545" r:id="rId307"/>
    <p:sldId id="546" r:id="rId308"/>
    <p:sldId id="547" r:id="rId309"/>
    <p:sldId id="548" r:id="rId310"/>
    <p:sldId id="549" r:id="rId311"/>
    <p:sldId id="550" r:id="rId312"/>
    <p:sldId id="552" r:id="rId313"/>
    <p:sldId id="553" r:id="rId314"/>
    <p:sldId id="554" r:id="rId315"/>
    <p:sldId id="555" r:id="rId316"/>
    <p:sldId id="556" r:id="rId317"/>
    <p:sldId id="557" r:id="rId318"/>
    <p:sldId id="558" r:id="rId319"/>
    <p:sldId id="559" r:id="rId320"/>
    <p:sldId id="560" r:id="rId321"/>
    <p:sldId id="561" r:id="rId322"/>
    <p:sldId id="562" r:id="rId323"/>
    <p:sldId id="563" r:id="rId324"/>
    <p:sldId id="564" r:id="rId325"/>
    <p:sldId id="565" r:id="rId326"/>
    <p:sldId id="566" r:id="rId327"/>
    <p:sldId id="567" r:id="rId328"/>
    <p:sldId id="568" r:id="rId329"/>
    <p:sldId id="569" r:id="rId330"/>
    <p:sldId id="570" r:id="rId331"/>
    <p:sldId id="571" r:id="rId332"/>
    <p:sldId id="572" r:id="rId333"/>
    <p:sldId id="573" r:id="rId334"/>
    <p:sldId id="574" r:id="rId335"/>
    <p:sldId id="575" r:id="rId336"/>
    <p:sldId id="576" r:id="rId337"/>
    <p:sldId id="577" r:id="rId338"/>
    <p:sldId id="677" r:id="rId339"/>
    <p:sldId id="678" r:id="rId340"/>
    <p:sldId id="680" r:id="rId341"/>
    <p:sldId id="679" r:id="rId342"/>
    <p:sldId id="682" r:id="rId343"/>
    <p:sldId id="685" r:id="rId344"/>
    <p:sldId id="686" r:id="rId345"/>
    <p:sldId id="687" r:id="rId346"/>
    <p:sldId id="688" r:id="rId347"/>
    <p:sldId id="689" r:id="rId348"/>
    <p:sldId id="690" r:id="rId349"/>
    <p:sldId id="691" r:id="rId350"/>
    <p:sldId id="692" r:id="rId351"/>
    <p:sldId id="693" r:id="rId352"/>
    <p:sldId id="694" r:id="rId353"/>
    <p:sldId id="695" r:id="rId354"/>
    <p:sldId id="696" r:id="rId355"/>
    <p:sldId id="697" r:id="rId356"/>
    <p:sldId id="698" r:id="rId357"/>
    <p:sldId id="699" r:id="rId358"/>
    <p:sldId id="700" r:id="rId359"/>
    <p:sldId id="701" r:id="rId360"/>
    <p:sldId id="702" r:id="rId361"/>
    <p:sldId id="703" r:id="rId362"/>
    <p:sldId id="704" r:id="rId363"/>
    <p:sldId id="705" r:id="rId364"/>
    <p:sldId id="706" r:id="rId365"/>
    <p:sldId id="707" r:id="rId366"/>
    <p:sldId id="708" r:id="rId367"/>
    <p:sldId id="683" r:id="rId368"/>
    <p:sldId id="684" r:id="rId369"/>
    <p:sldId id="285" r:id="rId37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23" autoAdjust="0"/>
  </p:normalViewPr>
  <p:slideViewPr>
    <p:cSldViewPr snapToGrid="0" snapToObjects="1">
      <p:cViewPr>
        <p:scale>
          <a:sx n="94" d="100"/>
          <a:sy n="94" d="100"/>
        </p:scale>
        <p:origin x="-936" y="-2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slide" Target="slides/slide369.xml"/><Relationship Id="rId371" Type="http://schemas.openxmlformats.org/officeDocument/2006/relationships/notesMaster" Target="notesMasters/notesMaster1.xml"/><Relationship Id="rId372" Type="http://schemas.openxmlformats.org/officeDocument/2006/relationships/handoutMaster" Target="handoutMasters/handoutMaster1.xml"/><Relationship Id="rId373" Type="http://schemas.openxmlformats.org/officeDocument/2006/relationships/printerSettings" Target="printerSettings/printerSettings1.bin"/><Relationship Id="rId374" Type="http://schemas.openxmlformats.org/officeDocument/2006/relationships/presProps" Target="presProps.xml"/><Relationship Id="rId375" Type="http://schemas.openxmlformats.org/officeDocument/2006/relationships/viewProps" Target="viewProps.xml"/><Relationship Id="rId376" Type="http://schemas.openxmlformats.org/officeDocument/2006/relationships/theme" Target="theme/theme1.xml"/><Relationship Id="rId377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22/02/17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22/02/17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69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em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em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emf"/><Relationship Id="rId3" Type="http://schemas.openxmlformats.org/officeDocument/2006/relationships/image" Target="../media/image115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emf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4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5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8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2.png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5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1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3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Widget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 2016 </a:t>
            </a:r>
          </a:p>
          <a:p>
            <a:r>
              <a:rPr lang="en-US" spc="0" dirty="0" smtClean="0">
                <a:ea typeface="MS PGothic" charset="0"/>
              </a:rPr>
              <a:t>Based on Qt 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</a:t>
            </a:r>
            <a:r>
              <a:rPr lang="en-US" dirty="0"/>
              <a:t>with no parent = "window" </a:t>
            </a:r>
            <a:r>
              <a:rPr lang="en-US" dirty="0" smtClean="0"/>
              <a:t>–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 created in the platform abstraction </a:t>
            </a:r>
          </a:p>
          <a:p>
            <a:pPr lvl="1"/>
            <a:r>
              <a:rPr lang="en-US" dirty="0" smtClean="0"/>
              <a:t>AKA top-level widget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QWidget’s</a:t>
            </a:r>
            <a:r>
              <a:rPr lang="en-US" dirty="0" smtClean="0"/>
              <a:t> children</a:t>
            </a:r>
            <a:endParaRPr lang="en-US" dirty="0"/>
          </a:p>
          <a:p>
            <a:pPr lvl="1"/>
            <a:r>
              <a:rPr lang="en-US" dirty="0" smtClean="0"/>
              <a:t>Positioned </a:t>
            </a:r>
            <a:r>
              <a:rPr lang="en-US" dirty="0"/>
              <a:t>in parent’s coordinate system </a:t>
            </a:r>
          </a:p>
          <a:p>
            <a:pPr lvl="1"/>
            <a:r>
              <a:rPr lang="en-US" dirty="0" smtClean="0"/>
              <a:t>Clipped </a:t>
            </a:r>
            <a:r>
              <a:rPr lang="en-US" dirty="0"/>
              <a:t>by parent’s boundaries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parent</a:t>
            </a:r>
            <a:endParaRPr lang="en-US" dirty="0"/>
          </a:p>
          <a:p>
            <a:pPr lvl="1"/>
            <a:r>
              <a:rPr lang="en-US" dirty="0" smtClean="0"/>
              <a:t>Propagates </a:t>
            </a:r>
            <a:r>
              <a:rPr lang="en-US" dirty="0"/>
              <a:t>state changes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ides</a:t>
            </a:r>
            <a:r>
              <a:rPr lang="en-US" dirty="0"/>
              <a:t>/shows children when it is hidden/shown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nables</a:t>
            </a:r>
            <a:r>
              <a:rPr lang="en-US" dirty="0"/>
              <a:t>/disables children when it is enabled/disabled itself </a:t>
            </a:r>
          </a:p>
          <a:p>
            <a:endParaRPr lang="en-US" b="1" i="1" dirty="0" smtClean="0"/>
          </a:p>
          <a:p>
            <a:r>
              <a:rPr lang="en-US" b="1" i="1" dirty="0" smtClean="0"/>
              <a:t>Tristate </a:t>
            </a:r>
            <a:r>
              <a:rPr lang="en-US" b="1" dirty="0" smtClean="0"/>
              <a:t>mechanism</a:t>
            </a:r>
            <a:endParaRPr lang="en-US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hide/show and enable/disable, ensures that e.g. an explicitly </a:t>
            </a:r>
            <a:r>
              <a:rPr lang="en-US" dirty="0" smtClean="0"/>
              <a:t>hidden </a:t>
            </a:r>
            <a:r>
              <a:rPr lang="en-US" dirty="0"/>
              <a:t>child is not shown when the parent is shown.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004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QImage</a:t>
            </a:r>
            <a:r>
              <a:rPr lang="en-US" dirty="0"/>
              <a:t> vs. </a:t>
            </a:r>
            <a:r>
              <a:rPr lang="en-US" dirty="0" err="1"/>
              <a:t>QPixmap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Designed and optimized for I/O</a:t>
            </a:r>
          </a:p>
          <a:p>
            <a:pPr lvl="1"/>
            <a:r>
              <a:rPr lang="en-US" dirty="0"/>
              <a:t>Direct pixel access and manipulation</a:t>
            </a:r>
          </a:p>
          <a:p>
            <a:pPr lvl="1"/>
            <a:r>
              <a:rPr lang="en-US" dirty="0"/>
              <a:t>Hardware-independent (unlike </a:t>
            </a:r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Supports multiple image formats</a:t>
            </a:r>
          </a:p>
          <a:p>
            <a:pPr lvl="1"/>
            <a:r>
              <a:rPr lang="en-US" dirty="0"/>
              <a:t>E.g. RGB32, ARGB32, ARGB32_Premultiplied, and so on</a:t>
            </a:r>
          </a:p>
          <a:p>
            <a:pPr lvl="1"/>
            <a:endParaRPr lang="en-US" dirty="0"/>
          </a:p>
          <a:p>
            <a:r>
              <a:rPr lang="en-US" dirty="0"/>
              <a:t>Can be used for drawing in a worker thread</a:t>
            </a:r>
          </a:p>
          <a:p>
            <a:pPr lvl="1"/>
            <a:r>
              <a:rPr lang="en-US" dirty="0"/>
              <a:t>Draw you picture gallery application’s images onto </a:t>
            </a:r>
            <a:r>
              <a:rPr lang="en-US" dirty="0" err="1">
                <a:latin typeface="Courier New" pitchFamily="49" charset="0"/>
              </a:rPr>
              <a:t>QImages</a:t>
            </a:r>
            <a:r>
              <a:rPr lang="en-US" dirty="0"/>
              <a:t> in another thread, and</a:t>
            </a:r>
          </a:p>
          <a:p>
            <a:pPr lvl="1"/>
            <a:r>
              <a:rPr lang="en-US" dirty="0"/>
              <a:t>Send finished images to the GUI thread (signal) to be drawn as </a:t>
            </a:r>
            <a:r>
              <a:rPr lang="en-US" dirty="0" err="1">
                <a:latin typeface="Courier New" pitchFamily="49" charset="0"/>
              </a:rPr>
              <a:t>QPixmaps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Designed and optimized for showing images on the screen</a:t>
            </a:r>
          </a:p>
          <a:p>
            <a:pPr lvl="1"/>
            <a:r>
              <a:rPr lang="en-US" dirty="0"/>
              <a:t>In your custom widget you can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drawPixmap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/>
              <a:t>Implementation might also depend on the underlying hardware/graphics subsystem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r>
              <a:rPr lang="en-US" dirty="0"/>
              <a:t>Can be created using static convenience functions (in addition to constructors)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grabWidget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grabWindow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x-image-raycasting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ex-pixmap-puzzle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/>
              <a:t> provides multiple utility functions for image manipulation</a:t>
            </a:r>
          </a:p>
          <a:p>
            <a:pPr lvl="1"/>
            <a:r>
              <a:rPr lang="en-US" dirty="0"/>
              <a:t>Some of these are available for </a:t>
            </a:r>
            <a:r>
              <a:rPr lang="en-US" dirty="0" err="1">
                <a:latin typeface="Courier New" pitchFamily="49" charset="0"/>
              </a:rPr>
              <a:t>QPixmaps</a:t>
            </a:r>
            <a:r>
              <a:rPr lang="en-US" dirty="0"/>
              <a:t> as well, although they operate less efficiently</a:t>
            </a:r>
          </a:p>
          <a:p>
            <a:pPr lvl="1"/>
            <a:r>
              <a:rPr lang="en-US" dirty="0"/>
              <a:t>For image transparency,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/>
              <a:t> composition modes or the </a:t>
            </a:r>
            <a:r>
              <a:rPr lang="en-US" dirty="0" err="1">
                <a:latin typeface="Courier New" pitchFamily="49" charset="0"/>
              </a:rPr>
              <a:t>QGraphicsOpacityEffect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Using composition modes is the most efficient choice</a:t>
            </a:r>
          </a:p>
          <a:p>
            <a:endParaRPr lang="en-US" dirty="0"/>
          </a:p>
          <a:p>
            <a:r>
              <a:rPr lang="en-US" dirty="0"/>
              <a:t>Inverting pixels</a:t>
            </a:r>
          </a:p>
          <a:p>
            <a:pPr lvl="1"/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invertPixels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Mirroring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::mirrored(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horizontal = false, 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vertical = true) </a:t>
            </a:r>
            <a:r>
              <a:rPr lang="en-US" dirty="0" err="1">
                <a:latin typeface="Courier New" pitchFamily="49" charset="0"/>
              </a:rPr>
              <a:t>const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47" y="2818842"/>
            <a:ext cx="1018621" cy="9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tem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39" y="2818842"/>
            <a:ext cx="1011163" cy="95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154459" y="3322898"/>
            <a:ext cx="72008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80" y="4304255"/>
            <a:ext cx="2736304" cy="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760399" cy="3784985"/>
          </a:xfrm>
        </p:spPr>
        <p:txBody>
          <a:bodyPr/>
          <a:lstStyle/>
          <a:p>
            <a:r>
              <a:rPr lang="en-US" dirty="0"/>
              <a:t>Color swapping</a:t>
            </a:r>
          </a:p>
          <a:p>
            <a:pPr lvl="1"/>
            <a:r>
              <a:rPr lang="en-US" dirty="0"/>
              <a:t>Red and blue colors are exchanged</a:t>
            </a:r>
          </a:p>
          <a:p>
            <a:pPr lvl="1"/>
            <a:r>
              <a:rPr lang="en-US" dirty="0"/>
              <a:t>An RGB image becomes a ”BGR” rendering of the original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rgbSwapped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Masking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Image appears to be irregularly shaped (i.e. non-rectangular)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createAlphaMask</a:t>
            </a:r>
            <a:r>
              <a:rPr lang="en-US" dirty="0">
                <a:latin typeface="Courier New" pitchFamily="49" charset="0"/>
              </a:rPr>
              <a:t>()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createHeuristicMask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createMaskFromColor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1509470"/>
            <a:ext cx="2810306" cy="132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3342105"/>
            <a:ext cx="2678400" cy="137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24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Scaling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::scaled()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scaledToWidth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scaledToHeight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109537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Two transformation modes available for scaling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FastTransformation</a:t>
            </a:r>
            <a:r>
              <a:rPr lang="en-US" dirty="0"/>
              <a:t> (example on the left)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SmoothTransformation</a:t>
            </a:r>
            <a:r>
              <a:rPr lang="en-US" dirty="0"/>
              <a:t> (example on the right)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you to tell the difference? How about when zoomed?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66" y="1469369"/>
            <a:ext cx="3311525" cy="133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4" y="3911196"/>
            <a:ext cx="2304832" cy="8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98" y="3906207"/>
            <a:ext cx="4031868" cy="9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492575" y="4101699"/>
            <a:ext cx="1152023" cy="457947"/>
          </a:xfrm>
          <a:prstGeom prst="rightArrow">
            <a:avLst>
              <a:gd name="adj1" fmla="val 50000"/>
              <a:gd name="adj2" fmla="val 32561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lIns="90000" tIns="46800" rIns="90000" bIns="46800" anchor="ctr"/>
          <a:lstStyle/>
          <a:p>
            <a:r>
              <a:rPr lang="fi-FI" sz="1400" dirty="0" err="1">
                <a:latin typeface="Open Sans Light"/>
                <a:cs typeface="Open Sans Light"/>
              </a:rPr>
              <a:t>Zoomed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in Qt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, it is possible to use OpenGL in Qt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QOpenGLWidget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QOpenGLWindow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The latter does not have dependencies to widgets</a:t>
            </a:r>
          </a:p>
          <a:p>
            <a:pPr lvl="1"/>
            <a:endParaRPr lang="en-US" dirty="0"/>
          </a:p>
          <a:p>
            <a:r>
              <a:rPr lang="en-US" dirty="0"/>
              <a:t>Actually, plenty of other ways to use OpenGL</a:t>
            </a:r>
          </a:p>
          <a:p>
            <a:pPr lvl="1"/>
            <a:r>
              <a:rPr lang="en-US" dirty="0"/>
              <a:t>Qt Quick </a:t>
            </a:r>
          </a:p>
          <a:p>
            <a:pPr lvl="1"/>
            <a:r>
              <a:rPr lang="en-US" dirty="0"/>
              <a:t>Qt 3D</a:t>
            </a:r>
          </a:p>
          <a:p>
            <a:pPr lvl="1"/>
            <a:r>
              <a:rPr lang="en-US" dirty="0"/>
              <a:t>Qt Data Visualization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QOpenGLWidget</a:t>
            </a:r>
            <a:r>
              <a:rPr lang="en-US" dirty="0"/>
              <a:t> vs. </a:t>
            </a:r>
            <a:r>
              <a:rPr lang="en-US" dirty="0" err="1"/>
              <a:t>QOpenGLWindow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APIs in both classes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initializeGL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initialize your resources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resizeGL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set the viewport or projection, when window size changes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render</a:t>
            </a:r>
          </a:p>
          <a:p>
            <a:pPr lvl="1"/>
            <a:endParaRPr lang="en-US" dirty="0"/>
          </a:p>
          <a:p>
            <a:r>
              <a:rPr lang="en-US" dirty="0"/>
              <a:t>Both render to FBO</a:t>
            </a:r>
          </a:p>
          <a:p>
            <a:pPr lvl="1"/>
            <a:endParaRPr lang="en-US" dirty="0"/>
          </a:p>
          <a:p>
            <a:r>
              <a:rPr lang="en-US" dirty="0"/>
              <a:t>Both supports partial rendering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Function </a:t>
            </a:r>
            <a:r>
              <a:rPr lang="en-US" dirty="0">
                <a:latin typeface="Courier New"/>
                <a:cs typeface="Courier New"/>
              </a:rPr>
              <a:t>update() </a:t>
            </a:r>
            <a:r>
              <a:rPr lang="en-US" dirty="0"/>
              <a:t>will request for a repaint – </a:t>
            </a:r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 called</a:t>
            </a:r>
          </a:p>
          <a:p>
            <a:endParaRPr lang="en-US" dirty="0"/>
          </a:p>
          <a:p>
            <a:r>
              <a:rPr lang="en-US" dirty="0"/>
              <a:t>OpenGL context created automatically and made current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to implement a pie chart</a:t>
            </a:r>
            <a:endParaRPr lang="en-US" dirty="0"/>
          </a:p>
          <a:p>
            <a:r>
              <a:rPr lang="en-US" dirty="0" smtClean="0"/>
              <a:t>Draw pies with painters based on data</a:t>
            </a:r>
            <a:r>
              <a:rPr lang="en-US" dirty="0"/>
              <a:t>. </a:t>
            </a:r>
          </a:p>
          <a:p>
            <a:r>
              <a:rPr lang="en-US" dirty="0" smtClean="0"/>
              <a:t>Data Example: Population of 4 countries </a:t>
            </a:r>
          </a:p>
          <a:p>
            <a:pPr lvl="1"/>
            <a:r>
              <a:rPr lang="en-US" dirty="0" smtClean="0"/>
              <a:t>Sweden</a:t>
            </a:r>
          </a:p>
          <a:p>
            <a:pPr lvl="1"/>
            <a:r>
              <a:rPr lang="en-US" dirty="0" smtClean="0"/>
              <a:t>Germany </a:t>
            </a:r>
          </a:p>
          <a:p>
            <a:pPr lvl="1"/>
            <a:r>
              <a:rPr lang="en-US" dirty="0" smtClean="0"/>
              <a:t>Norway </a:t>
            </a:r>
          </a:p>
          <a:p>
            <a:pPr lvl="1"/>
            <a:r>
              <a:rPr lang="en-US" dirty="0" smtClean="0"/>
              <a:t>Italy </a:t>
            </a:r>
            <a:endParaRPr lang="en-US" dirty="0"/>
          </a:p>
          <a:p>
            <a:r>
              <a:rPr lang="en-US" dirty="0" smtClean="0"/>
              <a:t>Guess the population in millions of citizens ;</a:t>
            </a:r>
            <a:r>
              <a:rPr lang="en-US" dirty="0"/>
              <a:t>-) </a:t>
            </a:r>
          </a:p>
          <a:p>
            <a:r>
              <a:rPr lang="en-US" b="1" dirty="0" smtClean="0"/>
              <a:t>Legend is optional </a:t>
            </a:r>
            <a:endParaRPr lang="en-US" dirty="0"/>
          </a:p>
          <a:p>
            <a:r>
              <a:rPr lang="en-US" dirty="0" smtClean="0"/>
              <a:t>See lab description for details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Styles and Style 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Widget style can be customized by </a:t>
            </a:r>
          </a:p>
          <a:p>
            <a:pPr lvl="1"/>
            <a:r>
              <a:rPr lang="en-US" dirty="0"/>
              <a:t>changing the palette –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changing style options</a:t>
            </a:r>
          </a:p>
          <a:p>
            <a:pPr lvl="1"/>
            <a:r>
              <a:rPr lang="en-US" dirty="0" err="1"/>
              <a:t>subclassing</a:t>
            </a:r>
            <a:r>
              <a:rPr lang="en-US" dirty="0"/>
              <a:t> platform style 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subclass) and re-implementing one or more member functions </a:t>
            </a:r>
          </a:p>
          <a:p>
            <a:pPr lvl="1"/>
            <a:r>
              <a:rPr lang="en-US" dirty="0"/>
              <a:t>using style sheets</a:t>
            </a:r>
          </a:p>
          <a:p>
            <a:pPr lvl="1"/>
            <a:endParaRPr lang="en-US" dirty="0"/>
          </a:p>
          <a:p>
            <a:r>
              <a:rPr lang="en-US" dirty="0"/>
              <a:t>Style sheets are easy to use and can be changed without re-compilation </a:t>
            </a:r>
          </a:p>
          <a:p>
            <a:pPr lvl="1"/>
            <a:r>
              <a:rPr lang="en-US" dirty="0"/>
              <a:t>They also override </a:t>
            </a:r>
            <a:r>
              <a:rPr lang="en-US" dirty="0" err="1">
                <a:latin typeface="Courier New"/>
                <a:cs typeface="Courier New"/>
              </a:rPr>
              <a:t>QStylle</a:t>
            </a:r>
            <a:r>
              <a:rPr lang="en-US" dirty="0"/>
              <a:t> settings</a:t>
            </a:r>
          </a:p>
          <a:p>
            <a:pPr lvl="1"/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and style options provide better performance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797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widgets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methods for:</a:t>
            </a:r>
          </a:p>
          <a:p>
            <a:pPr lvl="1"/>
            <a:r>
              <a:rPr lang="en-US" dirty="0"/>
              <a:t>drawing</a:t>
            </a:r>
          </a:p>
          <a:p>
            <a:pPr lvl="1"/>
            <a:r>
              <a:rPr lang="en-US" dirty="0"/>
              <a:t>querying metrics (sizes and positions inside the widget)</a:t>
            </a:r>
          </a:p>
          <a:p>
            <a:pPr lvl="1"/>
            <a:r>
              <a:rPr lang="en-US" dirty="0"/>
              <a:t>general look and feel “style hints”</a:t>
            </a:r>
          </a:p>
          <a:p>
            <a:pPr lvl="1"/>
            <a:r>
              <a:rPr lang="en-US" dirty="0"/>
              <a:t>preparing a widget to be styled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QStylePainter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Uses shorter argument list as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, no need to pass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in every function call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drawComplexControl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ComplexConrtol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QStyleOptionComplex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ConrtolElement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Styles may be used in custom widgets to provide native look-and-feel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Or you may customize the style, used by existing widgets</a:t>
            </a:r>
          </a:p>
          <a:p>
            <a:pPr lvl="1"/>
            <a:r>
              <a:rPr lang="en-US" dirty="0"/>
              <a:t>To have a company brand, for example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479" y="1830854"/>
            <a:ext cx="8050947" cy="1962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CoolCustomWidget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paintEvent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QStyleOptionFocusRect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option;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option.initFrom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option.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backgroundColor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palette().color(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QPalette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Background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style()-&gt;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drawPrimitive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PE_FrameFocusRect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&amp;p,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QStylePainter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styledPainter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(this);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stledPainter.drawPriitive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&amp;option);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56676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QStyleOption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groups/stores many parameters, used by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functions, into a single </a:t>
            </a:r>
            <a:r>
              <a:rPr lang="en-US" dirty="0" err="1"/>
              <a:t>struct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rect</a:t>
            </a:r>
            <a:r>
              <a:rPr lang="en-US" b="1" dirty="0"/>
              <a:t> </a:t>
            </a:r>
            <a:r>
              <a:rPr lang="en-US" dirty="0"/>
              <a:t>- the widget rectangle</a:t>
            </a:r>
          </a:p>
          <a:p>
            <a:pPr lvl="1"/>
            <a:r>
              <a:rPr lang="en-US" b="1" dirty="0"/>
              <a:t>palette </a:t>
            </a:r>
            <a:r>
              <a:rPr lang="en-US" dirty="0"/>
              <a:t>- the widget palette</a:t>
            </a:r>
          </a:p>
          <a:p>
            <a:pPr lvl="1"/>
            <a:r>
              <a:rPr lang="en-US" b="1" dirty="0"/>
              <a:t>state </a:t>
            </a:r>
            <a:r>
              <a:rPr lang="en-US" dirty="0"/>
              <a:t>- the widget state (enabled, has focus, mouse over, sunken, raised etc.)</a:t>
            </a:r>
          </a:p>
          <a:p>
            <a:pPr lvl="1"/>
            <a:r>
              <a:rPr lang="en-US" b="1" dirty="0"/>
              <a:t>direction</a:t>
            </a:r>
            <a:r>
              <a:rPr lang="en-US" dirty="0"/>
              <a:t> – layout direction</a:t>
            </a:r>
          </a:p>
          <a:p>
            <a:pPr lvl="1"/>
            <a:r>
              <a:rPr lang="en-US" b="1" dirty="0" err="1"/>
              <a:t>fontMetrics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subclasses provide other widget-specific parameters: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QStyleOptionButton</a:t>
            </a:r>
            <a:r>
              <a:rPr lang="en-US" b="1" dirty="0"/>
              <a:t> </a:t>
            </a:r>
            <a:r>
              <a:rPr lang="en-US" dirty="0"/>
              <a:t>- pushbutton features (flat, default etc.), text and icon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QStyleOptionComboBox</a:t>
            </a:r>
            <a:r>
              <a:rPr lang="en-US" b="1" dirty="0"/>
              <a:t> </a:t>
            </a:r>
            <a:r>
              <a:rPr lang="en-US" dirty="0"/>
              <a:t>- whether the </a:t>
            </a:r>
            <a:r>
              <a:rPr lang="en-US" dirty="0" err="1"/>
              <a:t>combobox</a:t>
            </a:r>
            <a:r>
              <a:rPr lang="en-US" dirty="0"/>
              <a:t> is editable, the rectangle of the popup</a:t>
            </a:r>
          </a:p>
          <a:p>
            <a:pPr lvl="1"/>
            <a:endParaRPr lang="en-US" dirty="0"/>
          </a:p>
          <a:p>
            <a:r>
              <a:rPr lang="en-US" dirty="0"/>
              <a:t>You may sub-class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/>
              <a:t> and extend the enumeration after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SO_CustomBase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You may obviously re-implement </a:t>
            </a:r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method and ignore/change all style data </a:t>
            </a:r>
            <a:r>
              <a:rPr lang="en-US" dirty="0" smtClean="0"/>
              <a:t>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269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Your Own </a:t>
            </a:r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is only the API (virtual methods and helpers),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is a useful base class for many styles</a:t>
            </a:r>
          </a:p>
          <a:p>
            <a:r>
              <a:rPr lang="en-US" dirty="0"/>
              <a:t>For a new style, inherit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or an existing style: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testing: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::instance()-&gt;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9459" y="2323365"/>
            <a:ext cx="8165804" cy="175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qwindowsstyle.h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virtual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850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styleHint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86925"/>
          </a:xfrm>
        </p:spPr>
        <p:txBody>
          <a:bodyPr/>
          <a:lstStyle/>
          <a:p>
            <a:r>
              <a:rPr lang="en-US" dirty="0"/>
              <a:t>Styles can re-implement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set general hints such as: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SH_UnderlineShortcut</a:t>
            </a:r>
            <a:r>
              <a:rPr lang="en-US" dirty="0"/>
              <a:t> - whether shortcuts are underlined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SH_Button_FocusPolicy</a:t>
            </a:r>
            <a:r>
              <a:rPr lang="en-US" dirty="0"/>
              <a:t> - the default focus policy for buttons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SH_TabBar_Alignment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alignment for tabs in a </a:t>
            </a:r>
            <a:r>
              <a:rPr lang="en-US" dirty="0" err="1">
                <a:latin typeface="Courier New"/>
                <a:cs typeface="Courier New"/>
              </a:rPr>
              <a:t>QTabWidget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SH_LineEdit_PasswordCharacter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the character to be used for passwords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430" y="2842921"/>
            <a:ext cx="8087250" cy="2086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*opt,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*w,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switch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SH_GroupBox_TextLabelVerticalAlignment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AlignVCenter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sh,opt,w,hret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Levels of Method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High-level drawing methods delegate the work to lower-level ones</a:t>
            </a:r>
          </a:p>
          <a:p>
            <a:endParaRPr lang="en-US" dirty="0"/>
          </a:p>
          <a:p>
            <a:r>
              <a:rPr lang="en-US" dirty="0"/>
              <a:t>For instance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for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</a:t>
            </a:r>
            <a:r>
              <a:rPr lang="en-US" dirty="0"/>
              <a:t>, calls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border (bevel),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text label and icon,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drawPrimitive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focus rectangle</a:t>
            </a:r>
          </a:p>
          <a:p>
            <a:endParaRPr lang="en-US" dirty="0"/>
          </a:p>
          <a:p>
            <a:r>
              <a:rPr lang="en-US" dirty="0"/>
              <a:t>Similarly,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</a:t>
            </a:r>
            <a:r>
              <a:rPr lang="en-US" dirty="0"/>
              <a:t> calls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CE_ProgressBarGroove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CE_ProgressBarContents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CE_ProgressBarLabel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drawControl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raws </a:t>
            </a:r>
            <a:r>
              <a:rPr lang="en-US" dirty="0"/>
              <a:t>a “control element” (part of a widget that performs some action or displays information to the user)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ControlElement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, for example: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</a:t>
            </a:r>
            <a:r>
              <a:rPr lang="en-US" dirty="0"/>
              <a:t> - push button bevel and label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the border of a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CE_CheckBox</a:t>
            </a:r>
            <a:r>
              <a:rPr lang="en-US" dirty="0"/>
              <a:t> - checkbox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CE_Splitter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splitter handle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</a:t>
            </a:r>
            <a:r>
              <a:rPr lang="en-US" dirty="0"/>
              <a:t> - tab shape and label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CE_TabBarTabShape</a:t>
            </a:r>
            <a:r>
              <a:rPr lang="en-US" dirty="0"/>
              <a:t> - tab shape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CE_TabBarTabLabel</a:t>
            </a:r>
            <a:r>
              <a:rPr lang="en-US" dirty="0"/>
              <a:t> - label within a tab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drawControl</a:t>
            </a:r>
            <a:r>
              <a:rPr lang="en-US" dirty="0"/>
              <a:t>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7692" y="1214577"/>
            <a:ext cx="8174026" cy="2528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ControlElement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Need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adjust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bottom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lines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visible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inside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rectangle,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see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documentation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drawRect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break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57" y="4055203"/>
            <a:ext cx="2476500" cy="72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79" y="4037769"/>
            <a:ext cx="2476500" cy="77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drawPrimitive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alled </a:t>
            </a:r>
            <a:r>
              <a:rPr lang="en-US" dirty="0"/>
              <a:t>for drawing a common GUI element, possibly used by several controls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 with many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PE_* </a:t>
            </a:r>
            <a:r>
              <a:rPr lang="en-US" dirty="0"/>
              <a:t>values: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Generic focus indicator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PE_IndicatorArrowUp</a:t>
            </a:r>
            <a:r>
              <a:rPr lang="en-US" dirty="0"/>
              <a:t> - Generic Up arrow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PE_IndicatorCheckBox</a:t>
            </a:r>
            <a:r>
              <a:rPr lang="en-US" dirty="0"/>
              <a:t> - On/off indicator, e.g. </a:t>
            </a:r>
            <a:r>
              <a:rPr lang="en-US" dirty="0" err="1">
                <a:latin typeface="Courier New"/>
                <a:cs typeface="Courier New"/>
              </a:rPr>
              <a:t>QCheckBox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PE_IndicatorBranch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Branches of a tree in a tree view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PE_IndicatorMenuCheckMark</a:t>
            </a:r>
            <a:r>
              <a:rPr lang="en-US" dirty="0"/>
              <a:t> - Check mark used in a menu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PE_FrameLineEdit</a:t>
            </a:r>
            <a:r>
              <a:rPr lang="en-US" dirty="0"/>
              <a:t> - Panel frame for line edits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Drawing utilities defined in </a:t>
            </a:r>
            <a:r>
              <a:rPr lang="en-US" dirty="0" err="1"/>
              <a:t>qdrawutil.h</a:t>
            </a:r>
            <a:r>
              <a:rPr lang="en-US" dirty="0"/>
              <a:t>, for use from style code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horizontal or vertical shaded line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rectangle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panel, either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button,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panel, raised or sunken (for line edits, check boxes, etc.)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qDrawPlainRect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- plain rectangle, with line width and fill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pixelMetric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pixel metric is a style-dependent size represented as a single pixel value</a:t>
            </a:r>
          </a:p>
          <a:p>
            <a:endParaRPr lang="en-US" dirty="0" smtClean="0"/>
          </a:p>
          <a:p>
            <a:r>
              <a:rPr lang="en-US" dirty="0" smtClean="0"/>
              <a:t>Styles </a:t>
            </a:r>
            <a:r>
              <a:rPr lang="en-US" dirty="0"/>
              <a:t>re-implement the virtual method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metric,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*option = 0,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QWidget *widget = 0)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PM_ButtonMargin</a:t>
            </a:r>
            <a:r>
              <a:rPr lang="en-US" dirty="0"/>
              <a:t> - margin inside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PM_IndicatorWidth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/Height</a:t>
            </a:r>
            <a:r>
              <a:rPr lang="en-US" dirty="0"/>
              <a:t> - width/height of check 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PM_Menu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menus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PM_Slider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sliders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PM_ScrollBar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scrollbars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PM_TabBar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tab bars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label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 smtClean="0">
                <a:latin typeface="Courier New"/>
                <a:cs typeface="Courier New"/>
              </a:rPr>
              <a:t>QTextEdit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-&gt;append("&lt;h1&gt;Html Text&lt;/h1&gt;");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olish()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71794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::polish(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*)</a:t>
            </a:r>
            <a:r>
              <a:rPr lang="en-US" dirty="0"/>
              <a:t>, called once on startup</a:t>
            </a:r>
          </a:p>
          <a:p>
            <a:pPr lvl="1"/>
            <a:r>
              <a:rPr lang="en-US" dirty="0"/>
              <a:t>Fixing the palette and font for the purpose of the style</a:t>
            </a:r>
          </a:p>
          <a:p>
            <a:pPr lvl="1"/>
            <a:r>
              <a:rPr lang="en-US" dirty="0"/>
              <a:t>Installing global event filters</a:t>
            </a:r>
          </a:p>
          <a:p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::polish(QWidget*)</a:t>
            </a:r>
            <a:r>
              <a:rPr lang="en-US" dirty="0"/>
              <a:t>, called for every widget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setBackgroundMode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for </a:t>
            </a:r>
            <a:r>
              <a:rPr lang="en-US" dirty="0" err="1"/>
              <a:t>pixmap</a:t>
            </a:r>
            <a:r>
              <a:rPr lang="en-US" dirty="0"/>
              <a:t> backgrounds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WA_Hover</a:t>
            </a:r>
            <a:r>
              <a:rPr lang="en-US" dirty="0"/>
              <a:t> so that the widget is repainted when the mouse enters or leaves the widget)</a:t>
            </a:r>
          </a:p>
          <a:p>
            <a:pPr lvl="1"/>
            <a:r>
              <a:rPr lang="en-US" dirty="0"/>
              <a:t>Installing event filters on a widget (e.g. for setting a mask for non-rectangular widgets when resized)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3941" y="3566218"/>
            <a:ext cx="8024612" cy="1547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qobject_cast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w-&gt;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setAttribute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WA_Hover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customize appearance of widgets </a:t>
            </a:r>
          </a:p>
          <a:p>
            <a:pPr lvl="1"/>
            <a:r>
              <a:rPr lang="en-US" dirty="0" smtClean="0"/>
              <a:t>Additional to </a:t>
            </a:r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QStyle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Inspired by HTML CSS </a:t>
            </a:r>
            <a:endParaRPr lang="en-US" dirty="0"/>
          </a:p>
          <a:p>
            <a:r>
              <a:rPr lang="en-US" dirty="0" smtClean="0"/>
              <a:t>Textual specifications of styles </a:t>
            </a:r>
          </a:p>
          <a:p>
            <a:r>
              <a:rPr lang="en-US" dirty="0" smtClean="0"/>
              <a:t>Applying Style Sheets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(sheet) </a:t>
            </a:r>
          </a:p>
          <a:p>
            <a:pPr lvl="2"/>
            <a:r>
              <a:rPr lang="en-US" dirty="0" smtClean="0"/>
              <a:t>On whole application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On a specific widget (</a:t>
            </a:r>
            <a:r>
              <a:rPr lang="en-US" dirty="0"/>
              <a:t>incl</a:t>
            </a:r>
            <a:r>
              <a:rPr lang="en-US" dirty="0" smtClean="0"/>
              <a:t>. child widgets</a:t>
            </a:r>
            <a:r>
              <a:rPr lang="en-US" dirty="0"/>
              <a:t>) 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1429038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ex-simple-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selector { property : value; property : value } 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Selector: specifies the widgets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Property</a:t>
            </a:r>
            <a:r>
              <a:rPr lang="en-US" dirty="0"/>
              <a:t>/</a:t>
            </a:r>
            <a:r>
              <a:rPr lang="en-US" dirty="0" smtClean="0"/>
              <a:t>value pairs: specify properties to change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color: red</a:t>
            </a:r>
            <a:r>
              <a:rPr lang="en-US" dirty="0">
                <a:latin typeface="Courier New"/>
                <a:cs typeface="Courier New"/>
              </a:rPr>
              <a:t>; background-color</a:t>
            </a:r>
            <a:r>
              <a:rPr lang="en-US" dirty="0" smtClean="0">
                <a:latin typeface="Courier New"/>
                <a:cs typeface="Courier New"/>
              </a:rPr>
              <a:t>: white } 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Examples of </a:t>
            </a:r>
            <a:r>
              <a:rPr lang="en-US" dirty="0" err="1" smtClean="0"/>
              <a:t>stylable</a:t>
            </a:r>
            <a:r>
              <a:rPr lang="en-US" dirty="0" smtClean="0"/>
              <a:t> elements </a:t>
            </a:r>
          </a:p>
          <a:p>
            <a:pPr lvl="1"/>
            <a:r>
              <a:rPr lang="en-US" dirty="0" smtClean="0"/>
              <a:t>Colors, fonts, pen style, alignment.</a:t>
            </a:r>
            <a:endParaRPr lang="en-US" dirty="0"/>
          </a:p>
          <a:p>
            <a:pPr lvl="1"/>
            <a:r>
              <a:rPr lang="en-US" dirty="0" smtClean="0"/>
              <a:t>Background images.</a:t>
            </a:r>
            <a:endParaRPr lang="en-US" dirty="0"/>
          </a:p>
          <a:p>
            <a:pPr lvl="1"/>
            <a:r>
              <a:rPr lang="en-US" dirty="0" smtClean="0"/>
              <a:t>Position and size of sub controls.</a:t>
            </a:r>
            <a:endParaRPr lang="en-US" dirty="0"/>
          </a:p>
          <a:p>
            <a:pPr lvl="1"/>
            <a:r>
              <a:rPr lang="en-US" dirty="0" smtClean="0"/>
              <a:t>Border and padding of the widget itself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widget treated as box </a:t>
            </a:r>
          </a:p>
          <a:p>
            <a:r>
              <a:rPr lang="en-US" dirty="0" smtClean="0"/>
              <a:t>Four concentric rectangles </a:t>
            </a:r>
            <a:endParaRPr lang="en-US" dirty="0"/>
          </a:p>
          <a:p>
            <a:pPr lvl="1"/>
            <a:r>
              <a:rPr lang="en-US" dirty="0" smtClean="0"/>
              <a:t>Margin, Border, Padding, Content </a:t>
            </a:r>
          </a:p>
          <a:p>
            <a:r>
              <a:rPr lang="en-US" dirty="0" smtClean="0"/>
              <a:t>Customizing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-width: 2px;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-radius: 10px;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padding</a:t>
            </a:r>
            <a:r>
              <a:rPr lang="en-US" dirty="0">
                <a:latin typeface="Courier New"/>
                <a:cs typeface="Courier New"/>
              </a:rPr>
              <a:t>: 6px;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/</a:t>
            </a:r>
            <a:r>
              <a:rPr lang="en-US" dirty="0">
                <a:latin typeface="Courier New"/>
                <a:cs typeface="Courier New"/>
              </a:rPr>
              <a:t>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By default</a:t>
            </a:r>
            <a:r>
              <a:rPr lang="en-US" dirty="0"/>
              <a:t>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-selector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-cascading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-conflict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Excellent tool to preview style sheets </a:t>
            </a:r>
          </a:p>
          <a:p>
            <a:endParaRPr lang="en-US" dirty="0" smtClean="0"/>
          </a:p>
          <a:p>
            <a:r>
              <a:rPr lang="en-US" dirty="0" smtClean="0"/>
              <a:t>Right</a:t>
            </a:r>
            <a:r>
              <a:rPr lang="en-US" dirty="0"/>
              <a:t>-</a:t>
            </a:r>
            <a:r>
              <a:rPr lang="en-US" dirty="0" smtClean="0"/>
              <a:t>click on any widget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i="1" dirty="0" smtClean="0"/>
              <a:t>Change </a:t>
            </a:r>
            <a:r>
              <a:rPr lang="en-US" i="1" dirty="0" err="1" smtClean="0"/>
              <a:t>styleSheet</a:t>
            </a:r>
            <a:r>
              <a:rPr lang="en-US" i="1" dirty="0"/>
              <a:t>.</a:t>
            </a:r>
            <a:r>
              <a:rPr lang="en-US" i="1" dirty="0" smtClean="0"/>
              <a:t>.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Includes syntax highlighter and validator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09" y="1034427"/>
            <a:ext cx="4097882" cy="1752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75" y="2663888"/>
            <a:ext cx="3726414" cy="27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Describe the Qt paint path at the high level.</a:t>
            </a:r>
          </a:p>
          <a:p>
            <a:r>
              <a:rPr lang="en-US" dirty="0" smtClean="0"/>
              <a:t>What is the role of the paint device? </a:t>
            </a:r>
            <a:endParaRPr lang="en-US" dirty="0"/>
          </a:p>
          <a:p>
            <a:r>
              <a:rPr lang="en-US" dirty="0" smtClean="0"/>
              <a:t>What kind of paint device classes does Qt have?</a:t>
            </a:r>
          </a:p>
          <a:p>
            <a:r>
              <a:rPr lang="en-US" dirty="0" smtClean="0"/>
              <a:t>What is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? How is it related to </a:t>
            </a:r>
            <a:r>
              <a:rPr lang="en-US" dirty="0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kind of paint function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has?</a:t>
            </a:r>
          </a:p>
          <a:p>
            <a:r>
              <a:rPr lang="en-US" dirty="0" smtClean="0"/>
              <a:t>You want to use GPU to accelerate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drawing? Is it possible? If it is, how to accelerate the painting?</a:t>
            </a:r>
          </a:p>
          <a:p>
            <a:r>
              <a:rPr lang="en-US" dirty="0" smtClean="0"/>
              <a:t>How widgets can be styled?</a:t>
            </a:r>
          </a:p>
          <a:p>
            <a:r>
              <a:rPr lang="en-US" dirty="0" smtClean="0"/>
              <a:t>How widgets are styled with style sheets?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of buttons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(button, SIGNAL(clicked())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QRadioButton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radio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QCheckBox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check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QButtonGroup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connent</a:t>
            </a:r>
            <a:r>
              <a:rPr lang="en-US" dirty="0" smtClean="0">
                <a:latin typeface="Courier New"/>
                <a:cs typeface="Courier New"/>
              </a:rPr>
              <a:t>(group, </a:t>
            </a: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provides a 2D paint toolkit supporting</a:t>
            </a:r>
          </a:p>
          <a:p>
            <a:pPr lvl="1"/>
            <a:r>
              <a:rPr lang="en-US" dirty="0"/>
              <a:t>Pen and brush settings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Gradient colors</a:t>
            </a:r>
          </a:p>
          <a:p>
            <a:pPr lvl="1"/>
            <a:r>
              <a:rPr lang="en-US" dirty="0"/>
              <a:t>Image composition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can be used to paint to any paint device (widget, image, </a:t>
            </a:r>
            <a:r>
              <a:rPr lang="en-US" dirty="0" err="1"/>
              <a:t>opengl</a:t>
            </a:r>
            <a:r>
              <a:rPr lang="en-US" dirty="0"/>
              <a:t> frame buffer object)</a:t>
            </a:r>
          </a:p>
          <a:p>
            <a:endParaRPr lang="en-US" dirty="0"/>
          </a:p>
          <a:p>
            <a:r>
              <a:rPr lang="en-US" dirty="0"/>
              <a:t>Paint devices use different paint engines</a:t>
            </a:r>
          </a:p>
          <a:p>
            <a:pPr lvl="1"/>
            <a:r>
              <a:rPr lang="en-US" dirty="0"/>
              <a:t>Paint engine converts all or some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paint primitives to device-specific primitives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=&gt; </a:t>
            </a:r>
            <a:r>
              <a:rPr lang="en-US" dirty="0" smtClean="0"/>
              <a:t>OpenGL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9122" y="735263"/>
            <a:ext cx="0" cy="309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endParaRPr lang="en-US" spc="-30" dirty="0" smtClean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2108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</a:t>
            </a:r>
            <a:r>
              <a:rPr lang="en-US" dirty="0" smtClean="0"/>
              <a:t>(in </a:t>
            </a:r>
            <a:r>
              <a:rPr lang="en-US" dirty="0" err="1" smtClean="0"/>
              <a:t>QtCreator</a:t>
            </a:r>
            <a:r>
              <a:rPr lang="en-US" dirty="0" smtClean="0"/>
              <a:t> Welcome mode, look for ‘Style Sheet Example’)</a:t>
            </a:r>
          </a:p>
          <a:p>
            <a:pPr lvl="1"/>
            <a:r>
              <a:rPr lang="en-US" dirty="0" smtClean="0"/>
              <a:t>Investigate style sheet </a:t>
            </a:r>
          </a:p>
          <a:p>
            <a:pPr lvl="1"/>
            <a:r>
              <a:rPr lang="en-US" dirty="0" smtClean="0"/>
              <a:t>Modify style sheet</a:t>
            </a:r>
            <a:endParaRPr lang="en-US" dirty="0"/>
          </a:p>
          <a:p>
            <a:pPr lvl="1"/>
            <a:r>
              <a:rPr lang="en-US" dirty="0" smtClean="0"/>
              <a:t>Remove style sheet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implement your own </a:t>
            </a:r>
          </a:p>
          <a:p>
            <a:endParaRPr lang="en-US" dirty="0" smtClean="0"/>
          </a:p>
          <a:p>
            <a:r>
              <a:rPr lang="en-US" dirty="0" smtClean="0"/>
              <a:t>Example does not save changes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designer for this. </a:t>
            </a:r>
          </a:p>
          <a:p>
            <a:endParaRPr lang="en-US" dirty="0" smtClean="0"/>
          </a:p>
          <a:p>
            <a:r>
              <a:rPr lang="en-US" dirty="0" smtClean="0"/>
              <a:t>Edit style sheet using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File </a:t>
            </a:r>
            <a:r>
              <a:rPr lang="en-US" dirty="0">
                <a:latin typeface="Courier New"/>
                <a:cs typeface="Courier New"/>
              </a:rPr>
              <a:t>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Windows</a:t>
            </a:r>
          </a:p>
          <a:p>
            <a:r>
              <a:rPr lang="en-US" dirty="0" smtClean="0"/>
              <a:t>Settings</a:t>
            </a:r>
            <a:endParaRPr lang="en-US" dirty="0"/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Translation </a:t>
            </a:r>
            <a:r>
              <a:rPr lang="en-US" dirty="0"/>
              <a:t>for Developers </a:t>
            </a:r>
            <a:endParaRPr lang="en-US" dirty="0" smtClean="0"/>
          </a:p>
          <a:p>
            <a:r>
              <a:rPr lang="en-US" dirty="0" smtClean="0"/>
              <a:t>Deploying </a:t>
            </a:r>
            <a:r>
              <a:rPr lang="en-US" dirty="0"/>
              <a:t>Qt Applications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 smtClean="0"/>
          </a:p>
          <a:p>
            <a:r>
              <a:rPr lang="en-US" b="1" dirty="0" smtClean="0"/>
              <a:t>Main Window: </a:t>
            </a:r>
            <a:r>
              <a:rPr lang="en-US" dirty="0" smtClean="0"/>
              <a:t>How a typical main window is structured</a:t>
            </a:r>
            <a:endParaRPr lang="en-US" dirty="0"/>
          </a:p>
          <a:p>
            <a:r>
              <a:rPr lang="en-US" b="1" dirty="0" smtClean="0"/>
              <a:t>Settings: </a:t>
            </a:r>
            <a:r>
              <a:rPr lang="en-US" dirty="0" smtClean="0"/>
              <a:t>Store</a:t>
            </a:r>
            <a:r>
              <a:rPr lang="en-US" dirty="0"/>
              <a:t>/</a:t>
            </a:r>
            <a:r>
              <a:rPr lang="en-US" dirty="0" smtClean="0"/>
              <a:t>Restore application settings</a:t>
            </a:r>
            <a:endParaRPr lang="en-US" dirty="0"/>
          </a:p>
          <a:p>
            <a:r>
              <a:rPr lang="en-US" b="1" dirty="0" smtClean="0"/>
              <a:t>Resources: </a:t>
            </a:r>
            <a:r>
              <a:rPr lang="en-US" dirty="0" smtClean="0"/>
              <a:t>Adding icons and other files to your application </a:t>
            </a:r>
          </a:p>
          <a:p>
            <a:r>
              <a:rPr lang="en-US" b="1" dirty="0" smtClean="0"/>
              <a:t>Translation: </a:t>
            </a:r>
            <a:r>
              <a:rPr lang="en-US" dirty="0" smtClean="0"/>
              <a:t>Short overview of internationalization</a:t>
            </a:r>
            <a:endParaRPr lang="en-US" dirty="0"/>
          </a:p>
          <a:p>
            <a:r>
              <a:rPr lang="en-US" b="1" dirty="0" smtClean="0"/>
              <a:t>Deployment: </a:t>
            </a:r>
            <a:r>
              <a:rPr lang="en-US" dirty="0" smtClean="0"/>
              <a:t>Distributing your application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 with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Tool bar, Status bar</a:t>
            </a:r>
            <a:endParaRPr lang="en-US" dirty="0"/>
          </a:p>
          <a:p>
            <a:pPr lvl="1"/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dirty="0" smtClean="0"/>
              <a:t>Often a dock window </a:t>
            </a:r>
            <a:endParaRPr lang="en-US" dirty="0"/>
          </a:p>
          <a:p>
            <a:r>
              <a:rPr lang="en-US" dirty="0" smtClean="0"/>
              <a:t>Settings (saving state</a:t>
            </a:r>
            <a:r>
              <a:rPr lang="en-US" dirty="0"/>
              <a:t>) </a:t>
            </a:r>
          </a:p>
          <a:p>
            <a:r>
              <a:rPr lang="en-US" dirty="0" smtClean="0"/>
              <a:t>Resources (</a:t>
            </a:r>
            <a:r>
              <a:rPr lang="en-US" dirty="0" err="1" smtClean="0"/>
              <a:t>e.g</a:t>
            </a:r>
            <a:r>
              <a:rPr lang="en-US" dirty="0" smtClean="0"/>
              <a:t> icons</a:t>
            </a:r>
            <a:r>
              <a:rPr lang="en-US" dirty="0"/>
              <a:t>) </a:t>
            </a:r>
          </a:p>
          <a:p>
            <a:r>
              <a:rPr lang="en-US" dirty="0" smtClean="0"/>
              <a:t>Translation</a:t>
            </a:r>
            <a:endParaRPr lang="en-US" dirty="0"/>
          </a:p>
          <a:p>
            <a:r>
              <a:rPr lang="en-US" dirty="0" smtClean="0"/>
              <a:t>Load</a:t>
            </a:r>
            <a:r>
              <a:rPr lang="en-US" dirty="0"/>
              <a:t>/</a:t>
            </a:r>
            <a:r>
              <a:rPr lang="en-US" dirty="0" smtClean="0"/>
              <a:t>Save documents </a:t>
            </a:r>
            <a:endParaRPr lang="en-US" dirty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Not </a:t>
            </a:r>
            <a:r>
              <a:rPr lang="en-US" i="1" dirty="0"/>
              <a:t>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 smtClean="0"/>
              <a:t>Has own layout </a:t>
            </a:r>
          </a:p>
          <a:p>
            <a:pPr lvl="1"/>
            <a:r>
              <a:rPr lang="en-US" dirty="0" smtClean="0"/>
              <a:t>Central Widget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QDockWidget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QStatusBar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 smtClean="0"/>
              <a:t>Just any widget object </a:t>
            </a:r>
            <a:endParaRPr lang="en-US" dirty="0"/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ex-main-window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Action is an abstract user interface command </a:t>
            </a:r>
            <a:endParaRPr lang="en-US" dirty="0"/>
          </a:p>
          <a:p>
            <a:r>
              <a:rPr lang="en-US" dirty="0" smtClean="0"/>
              <a:t>Emits signal triggered on execution </a:t>
            </a:r>
          </a:p>
          <a:p>
            <a:pPr lvl="1"/>
            <a:r>
              <a:rPr lang="en-US" dirty="0" smtClean="0"/>
              <a:t>Connected slot performs action </a:t>
            </a:r>
            <a:endParaRPr lang="en-US" dirty="0"/>
          </a:p>
          <a:p>
            <a:r>
              <a:rPr lang="en-US" dirty="0" smtClean="0"/>
              <a:t>Added to menus, toolbar, key shortcuts </a:t>
            </a:r>
          </a:p>
          <a:p>
            <a:r>
              <a:rPr lang="en-US" dirty="0" smtClean="0"/>
              <a:t>Each performs same way </a:t>
            </a:r>
          </a:p>
          <a:p>
            <a:pPr lvl="1"/>
            <a:r>
              <a:rPr lang="en-US" dirty="0" smtClean="0"/>
              <a:t>Regardless of user interface used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setShortcut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setStatusTip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triggered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QAction</a:t>
            </a:r>
            <a:r>
              <a:rPr lang="en-US" dirty="0" smtClean="0"/>
              <a:t> Capabilities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Enables disables actions </a:t>
            </a:r>
          </a:p>
          <a:p>
            <a:pPr lvl="1"/>
            <a:r>
              <a:rPr lang="en-US" dirty="0" smtClean="0"/>
              <a:t>In menu and toolbars, etc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Switches checkable state (</a:t>
            </a:r>
            <a:r>
              <a:rPr lang="en-US" dirty="0"/>
              <a:t>on/off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toggles checked state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Stores data with the action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QSlider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QProgressBar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QSpinBox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  <a:endParaRPr lang="en-US" dirty="0" smtClean="0"/>
          </a:p>
          <a:p>
            <a:pPr lvl="1"/>
            <a:r>
              <a:rPr lang="en-US" dirty="0" smtClean="0"/>
              <a:t>Indicates action state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8"/>
            <a:ext cx="8093590" cy="1537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/>
              <a:t>QToolBar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Movable panel…</a:t>
            </a:r>
            <a:endParaRPr lang="en-US" dirty="0"/>
          </a:p>
          <a:p>
            <a:pPr lvl="1"/>
            <a:r>
              <a:rPr lang="en-US" dirty="0" smtClean="0"/>
              <a:t>Contains set of controls</a:t>
            </a:r>
            <a:endParaRPr lang="en-US" dirty="0"/>
          </a:p>
          <a:p>
            <a:pPr lvl="1"/>
            <a:r>
              <a:rPr lang="en-US" dirty="0" smtClean="0"/>
              <a:t>Can be horizontal or vertical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 smtClean="0"/>
              <a:t>Adds toolbar to main window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Adds section splitter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 smtClean="0"/>
              <a:t>Adds action to toolbar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 smtClean="0"/>
              <a:t>Adds widget to toolbar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877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QToolButton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</a:t>
            </a:r>
            <a:r>
              <a:rPr lang="en-US" dirty="0" smtClean="0"/>
              <a:t>access button to commands or options </a:t>
            </a:r>
          </a:p>
          <a:p>
            <a:r>
              <a:rPr lang="en-US" dirty="0" smtClean="0"/>
              <a:t>Used when adding action to </a:t>
            </a:r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Can be used instead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Different visual appearance!</a:t>
            </a:r>
            <a:endParaRPr lang="en-US" dirty="0"/>
          </a:p>
          <a:p>
            <a:r>
              <a:rPr lang="en-US" dirty="0" smtClean="0"/>
              <a:t>Advantage: allows to attach action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541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setDefaultAction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setPopupMode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MenuButtonPopup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setToolButtonStyle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/>
              <a:t>QStatusBar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presenting status information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temporary message for specified </a:t>
            </a:r>
            <a:r>
              <a:rPr lang="en-US" dirty="0" err="1" smtClean="0"/>
              <a:t>milli</a:t>
            </a:r>
            <a:r>
              <a:rPr lang="en-US" dirty="0"/>
              <a:t>-seconds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Removes any temporary message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Normal, permanent messages displayed by widget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803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showMessage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/>
              <a:t>QDockWidget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docked into main window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DockWidgetArea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Left, Right, Top, Bottom dock areas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</a:t>
            </a:r>
            <a:r>
              <a:rPr lang="en-US" dirty="0" smtClean="0">
                <a:latin typeface="Courier New"/>
                <a:cs typeface="Courier New"/>
              </a:rPr>
              <a:t>, area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Sets area to occupy specified corner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 smtClean="0"/>
              <a:t>Specifies docking behavior (</a:t>
            </a:r>
            <a:r>
              <a:rPr lang="en-US" dirty="0"/>
              <a:t>animated</a:t>
            </a:r>
            <a:r>
              <a:rPr lang="en-US" dirty="0" smtClean="0"/>
              <a:t>, nested, tabbed</a:t>
            </a:r>
            <a:r>
              <a:rPr lang="en-US" dirty="0"/>
              <a:t>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112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dock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setAllowedAreas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dock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via event handler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 smtClean="0"/>
          </a:p>
          <a:p>
            <a:r>
              <a:rPr lang="en-US" dirty="0" smtClean="0"/>
              <a:t>Or signal </a:t>
            </a:r>
            <a:r>
              <a:rPr lang="en-US" dirty="0" err="1" smtClean="0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Connect to signal to show context menu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via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list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Displays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as context menu </a:t>
            </a:r>
            <a:endParaRPr lang="en-US" dirty="0"/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text editor with </a:t>
            </a:r>
          </a:p>
          <a:p>
            <a:pPr lvl="1"/>
            <a:r>
              <a:rPr lang="en-US" i="1" dirty="0" smtClean="0"/>
              <a:t>load</a:t>
            </a:r>
            <a:r>
              <a:rPr lang="en-US" dirty="0" smtClean="0"/>
              <a:t>, </a:t>
            </a:r>
            <a:r>
              <a:rPr lang="en-US" i="1" dirty="0" smtClean="0"/>
              <a:t>save</a:t>
            </a:r>
            <a:r>
              <a:rPr lang="en-US" dirty="0" smtClean="0"/>
              <a:t>, </a:t>
            </a:r>
            <a:r>
              <a:rPr lang="en-US" i="1" dirty="0" smtClean="0"/>
              <a:t>quit</a:t>
            </a:r>
            <a:endParaRPr lang="en-US" i="1" dirty="0"/>
          </a:p>
          <a:p>
            <a:pPr lvl="1"/>
            <a:r>
              <a:rPr lang="en-US" i="1" dirty="0" smtClean="0"/>
              <a:t>About </a:t>
            </a:r>
            <a:r>
              <a:rPr lang="en-US" dirty="0" smtClean="0"/>
              <a:t>and </a:t>
            </a:r>
            <a:r>
              <a:rPr lang="en-US" i="1" dirty="0" err="1" smtClean="0"/>
              <a:t>AboutQt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QPlainTextEdit</a:t>
            </a:r>
            <a:r>
              <a:rPr lang="en-US" dirty="0" smtClean="0"/>
              <a:t> serves for editing the text.</a:t>
            </a:r>
          </a:p>
          <a:p>
            <a:r>
              <a:rPr lang="en-US" dirty="0" smtClean="0"/>
              <a:t>Optional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Show whether the file is dirty </a:t>
            </a:r>
            <a:endParaRPr lang="en-US" dirty="0"/>
          </a:p>
          <a:p>
            <a:pPr lvl="1"/>
            <a:r>
              <a:rPr lang="en-US" dirty="0" smtClean="0"/>
              <a:t>Ask the user whether to save if file is dirty when application quits </a:t>
            </a:r>
            <a:endParaRPr lang="en-US" dirty="0"/>
          </a:p>
          <a:p>
            <a:pPr lvl="1"/>
            <a:r>
              <a:rPr lang="en-US" dirty="0" smtClean="0"/>
              <a:t>Make sure also to ask when window is closed via window manager </a:t>
            </a:r>
            <a:endParaRPr lang="en-US" dirty="0"/>
          </a:p>
          <a:p>
            <a:pPr lvl="1"/>
            <a:r>
              <a:rPr lang="en-US" dirty="0" smtClean="0"/>
              <a:t>Show the cursor position in the status bar</a:t>
            </a:r>
            <a:endParaRPr lang="en-US" dirty="0"/>
          </a:p>
          <a:p>
            <a:pPr lvl="2"/>
            <a:r>
              <a:rPr lang="en-US" dirty="0" smtClean="0"/>
              <a:t>Position is determined by cursors block and column count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lab-text-editor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Settings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/>
              <a:t>QSettings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Configure </a:t>
            </a:r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Typical usage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QGroupBox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box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... set layout and add widgets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QTabWidget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tab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 smtClean="0"/>
              <a:t>Displays page associated by widget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 smtClean="0"/>
              <a:t>Defines where tabs are drawn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 smtClean="0"/>
              <a:t>Adds close buttons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Values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Values are stored as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Keys form hierarchies using </a:t>
            </a:r>
            <a:r>
              <a:rPr lang="en-US" dirty="0" smtClean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 smtClean="0"/>
              <a:t>Or use 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</a:t>
            </a:r>
            <a:r>
              <a:rPr lang="en-US" dirty="0" smtClean="0">
                <a:latin typeface="Courier New"/>
                <a:cs typeface="Courier New"/>
              </a:rPr>
              <a:t>) / 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excepts default value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If value not found and default not specified </a:t>
            </a:r>
            <a:endParaRPr lang="en-US" dirty="0"/>
          </a:p>
          <a:p>
            <a:pPr lvl="1"/>
            <a:r>
              <a:rPr lang="en-US" dirty="0" smtClean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 smtClean="0"/>
              <a:t>Store geometry of application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Restore geometry of application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size())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89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beginGroup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resize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endGroup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QSettings</a:t>
            </a:r>
            <a:r>
              <a:rPr lang="en-US" dirty="0"/>
              <a:t> is re-entrant </a:t>
            </a:r>
          </a:p>
          <a:p>
            <a:endParaRPr lang="en-US" dirty="0"/>
          </a:p>
          <a:p>
            <a:r>
              <a:rPr lang="en-US" dirty="0"/>
              <a:t>Same file can be accessed from any number of threads (processes)</a:t>
            </a:r>
          </a:p>
          <a:p>
            <a:pPr lvl="1"/>
            <a:r>
              <a:rPr lang="en-US" dirty="0"/>
              <a:t>Each thread has its own instance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in one thread set new data values,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objects in other threads see immediately new values </a:t>
            </a:r>
          </a:p>
          <a:p>
            <a:pPr lvl="2"/>
            <a:r>
              <a:rPr lang="en-US" dirty="0"/>
              <a:t>Uses </a:t>
            </a:r>
            <a:r>
              <a:rPr lang="en-US" dirty="0">
                <a:latin typeface="Courier New"/>
                <a:cs typeface="Courier New"/>
              </a:rPr>
              <a:t>Q_GLOBAL_STATIC</a:t>
            </a:r>
            <a:r>
              <a:rPr lang="en-US" dirty="0"/>
              <a:t> macro to create static objects (e.g. </a:t>
            </a:r>
            <a:r>
              <a:rPr lang="en-US" dirty="0" err="1">
                <a:latin typeface="Courier New"/>
                <a:cs typeface="Courier New"/>
              </a:rPr>
              <a:t>QConfFile</a:t>
            </a:r>
            <a:r>
              <a:rPr lang="en-US" dirty="0"/>
              <a:t> cache) in a thread-safe way</a:t>
            </a:r>
          </a:p>
          <a:p>
            <a:pPr lvl="1"/>
            <a:endParaRPr lang="en-US" dirty="0"/>
          </a:p>
          <a:p>
            <a:r>
              <a:rPr lang="en-US" dirty="0"/>
              <a:t>Settings may be accessed from multiple processes as well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latin typeface="Courier New"/>
                <a:cs typeface="Courier New"/>
              </a:rPr>
              <a:t>sync()</a:t>
            </a:r>
            <a:r>
              <a:rPr lang="en-US" dirty="0"/>
              <a:t> is called, new values written by other processes are read and new values committed to the file</a:t>
            </a:r>
          </a:p>
          <a:p>
            <a:pPr lvl="1"/>
            <a:r>
              <a:rPr lang="en-US" dirty="0"/>
              <a:t>There is no inter-process communication between processes </a:t>
            </a:r>
          </a:p>
          <a:p>
            <a:pPr lvl="1"/>
            <a:r>
              <a:rPr lang="en-US" dirty="0"/>
              <a:t>Called automatically in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destructor and by the event loop in regular intervals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514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 smtClean="0"/>
              <a:t>Unix :INI files </a:t>
            </a:r>
            <a:endParaRPr lang="en-US" dirty="0" smtClean="0"/>
          </a:p>
          <a:p>
            <a:pPr lvl="1"/>
            <a:r>
              <a:rPr lang="en-US" dirty="0" smtClean="0"/>
              <a:t>Windows: System registry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err="1" smtClean="0"/>
              <a:t>CFPreferences</a:t>
            </a:r>
            <a:r>
              <a:rPr lang="en-US" dirty="0" smtClean="0"/>
              <a:t> API </a:t>
            </a:r>
          </a:p>
          <a:p>
            <a:endParaRPr lang="en-US" i="1" dirty="0" smtClean="0"/>
          </a:p>
          <a:p>
            <a:r>
              <a:rPr lang="en-US" i="1" dirty="0" smtClean="0"/>
              <a:t>Value lookup will search several locations </a:t>
            </a:r>
            <a:endParaRPr lang="en-US" dirty="0" smtClean="0"/>
          </a:p>
          <a:p>
            <a:pPr lvl="1"/>
            <a:r>
              <a:rPr lang="en-US" dirty="0" smtClean="0"/>
              <a:t>User</a:t>
            </a:r>
            <a:r>
              <a:rPr lang="en-US" dirty="0"/>
              <a:t>-specific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  <a:endParaRPr lang="en-US" dirty="0" smtClean="0"/>
          </a:p>
          <a:p>
            <a:endParaRPr lang="en-US" sz="2000" dirty="0"/>
          </a:p>
          <a:p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/>
              <a:t> </a:t>
            </a:r>
            <a:r>
              <a:rPr lang="en-US" dirty="0"/>
              <a:t>creation is cheap! Use on stack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Resources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</a:t>
            </a:r>
            <a:r>
              <a:rPr lang="en-US" dirty="0" smtClean="0"/>
              <a:t>independent mechanism for storing binary files</a:t>
            </a:r>
          </a:p>
          <a:p>
            <a:pPr lvl="1"/>
            <a:r>
              <a:rPr lang="en-US" dirty="0" smtClean="0"/>
              <a:t>Not limited to images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 files stored in application's executable</a:t>
            </a:r>
          </a:p>
          <a:p>
            <a:endParaRPr lang="en-US" dirty="0" smtClean="0"/>
          </a:p>
          <a:p>
            <a:r>
              <a:rPr lang="en-US" dirty="0" smtClean="0"/>
              <a:t>Useful if application requires files </a:t>
            </a:r>
            <a:endParaRPr lang="en-US" dirty="0"/>
          </a:p>
          <a:p>
            <a:pPr lvl="1"/>
            <a:r>
              <a:rPr lang="en-US" dirty="0" smtClean="0"/>
              <a:t>E.g. icons, translation files, sounds</a:t>
            </a:r>
            <a:endParaRPr lang="en-US" dirty="0"/>
          </a:p>
          <a:p>
            <a:pPr lvl="1"/>
            <a:r>
              <a:rPr lang="en-US" dirty="0" smtClean="0"/>
              <a:t>Don't risk of losing files, easier deployment </a:t>
            </a:r>
            <a:endParaRPr lang="en-US" dirty="0"/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 specified in .</a:t>
            </a:r>
            <a:r>
              <a:rPr lang="en-US" dirty="0" err="1" smtClean="0"/>
              <a:t>qrc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Resources are accessible with ':’ prefix </a:t>
            </a:r>
            <a:endParaRPr lang="en-US" dirty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:/images/</a:t>
            </a:r>
            <a:r>
              <a:rPr lang="en-US" dirty="0" err="1" smtClean="0">
                <a:latin typeface="Courier New"/>
                <a:cs typeface="Courier New"/>
              </a:rPr>
              <a:t>cut.png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Simply use resource path instead of file name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To compile resource, edit .pro file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RESOURCES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produces make rules to generate binary file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5"/>
            <a:ext cx="8093590" cy="1205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sz="1200" dirty="0">
                <a:latin typeface="Courier New"/>
                <a:cs typeface="Courier New"/>
              </a:rPr>
              <a:t>DOCTYPE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version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copy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cut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Prefix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</a:t>
            </a:r>
            <a:r>
              <a:rPr lang="en-US" dirty="0" smtClean="0">
                <a:latin typeface="Courier New"/>
                <a:cs typeface="Courier New"/>
              </a:rPr>
              <a:t>.”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Aliases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 smtClean="0"/>
              <a:t>Static Libraries and Resources </a:t>
            </a:r>
          </a:p>
          <a:p>
            <a:pPr lvl="1"/>
            <a:r>
              <a:rPr lang="en-US" dirty="0" smtClean="0"/>
              <a:t>Need to force initialization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Q_INIT_RESOURCE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Loading resources at runtime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/>
              <a:t> to create binary and register resource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 smtClean="0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Traverse resource tree using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</a:t>
            </a:r>
            <a:r>
              <a:rPr lang="en-US" i="1" dirty="0" smtClean="0"/>
              <a:t>Editor </a:t>
            </a:r>
            <a:r>
              <a:rPr lang="en-US" i="1" dirty="0"/>
              <a:t>to </a:t>
            </a:r>
            <a:r>
              <a:rPr lang="en-US" i="1" dirty="0" smtClean="0"/>
              <a:t>Use </a:t>
            </a:r>
            <a:r>
              <a:rPr lang="en-US" i="1" dirty="0"/>
              <a:t>R</a:t>
            </a:r>
            <a:r>
              <a:rPr lang="en-US" i="1" dirty="0" smtClean="0"/>
              <a:t>esources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your previous editor, to use Qt resource system for icons </a:t>
            </a:r>
          </a:p>
          <a:p>
            <a:endParaRPr lang="en-US" dirty="0" smtClean="0"/>
          </a:p>
          <a:p>
            <a:r>
              <a:rPr lang="en-US" dirty="0" smtClean="0"/>
              <a:t>Tip: You can use QtCreator to create QRC files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Translation for Developers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combo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QListWidget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ownership of items with </a:t>
            </a:r>
            <a:r>
              <a:rPr lang="en-US" dirty="0" smtClean="0">
                <a:latin typeface="Courier New"/>
                <a:cs typeface="Courier New"/>
              </a:rPr>
              <a:t>list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 smtClean="0"/>
              <a:t>Other Item Widgets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QTableWidget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QTreeWidget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by no means a complete guide</a:t>
            </a:r>
            <a:r>
              <a:rPr lang="en-US" b="1" dirty="0"/>
              <a:t>! </a:t>
            </a:r>
            <a:endParaRPr lang="en-US" dirty="0"/>
          </a:p>
          <a:p>
            <a:r>
              <a:rPr lang="en-US" dirty="0" smtClean="0"/>
              <a:t>Internationalization</a:t>
            </a:r>
            <a:r>
              <a:rPr lang="en-US" dirty="0"/>
              <a:t>(i18n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Designing applications to be adaptable to languages and regions without </a:t>
            </a:r>
            <a:r>
              <a:rPr lang="en-US" dirty="0"/>
              <a:t>engineering changes. </a:t>
            </a:r>
          </a:p>
          <a:p>
            <a:r>
              <a:rPr lang="en-US" dirty="0" smtClean="0"/>
              <a:t>Localization</a:t>
            </a:r>
            <a:r>
              <a:rPr lang="en-US" dirty="0"/>
              <a:t>(</a:t>
            </a:r>
            <a:r>
              <a:rPr lang="en-US" dirty="0" smtClean="0"/>
              <a:t>l10n)</a:t>
            </a:r>
          </a:p>
          <a:p>
            <a:pPr lvl="1"/>
            <a:r>
              <a:rPr lang="en-US" dirty="0" smtClean="0"/>
              <a:t>Adapting applications for region by adding components and translations </a:t>
            </a:r>
            <a:endParaRPr lang="en-US" dirty="0"/>
          </a:p>
          <a:p>
            <a:r>
              <a:rPr lang="en-US" dirty="0" smtClean="0"/>
              <a:t>Qt supports the whole process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supports </a:t>
            </a:r>
            <a:r>
              <a:rPr lang="en-US" dirty="0" err="1" smtClean="0"/>
              <a:t>unicode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Number and date formats (</a:t>
            </a:r>
            <a:r>
              <a:rPr lang="en-US" dirty="0" err="1" smtClean="0">
                <a:latin typeface="Courier New"/>
                <a:cs typeface="Courier New"/>
              </a:rPr>
              <a:t>QLocale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Icons loading (Resource System)</a:t>
            </a:r>
            <a:endParaRPr lang="en-US" dirty="0"/>
          </a:p>
          <a:p>
            <a:pPr lvl="1"/>
            <a:r>
              <a:rPr lang="en-US" dirty="0" smtClean="0"/>
              <a:t>Translation tool (Qt Linguist)</a:t>
            </a:r>
            <a:endParaRPr lang="en-US" dirty="0"/>
          </a:p>
          <a:p>
            <a:pPr lvl="1"/>
            <a:r>
              <a:rPr lang="en-US" dirty="0" smtClean="0"/>
              <a:t>LTR and RTL text, layout and widgets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rabic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Plural handling (1 file vs. 2 files</a:t>
            </a:r>
            <a:r>
              <a:rPr lang="en-US" dirty="0"/>
              <a:t>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lupdate</a:t>
            </a:r>
            <a:r>
              <a:rPr lang="en-US" b="1" dirty="0"/>
              <a:t> </a:t>
            </a:r>
            <a:r>
              <a:rPr lang="en-US" dirty="0"/>
              <a:t>- scan C++ and .</a:t>
            </a:r>
            <a:r>
              <a:rPr lang="en-US" dirty="0" err="1"/>
              <a:t>ui</a:t>
            </a:r>
            <a:r>
              <a:rPr lang="en-US" dirty="0"/>
              <a:t> files for strings. Create/update .</a:t>
            </a:r>
            <a:r>
              <a:rPr lang="en-US" dirty="0" err="1"/>
              <a:t>ts</a:t>
            </a:r>
            <a:r>
              <a:rPr lang="en-US" dirty="0"/>
              <a:t> file</a:t>
            </a:r>
          </a:p>
          <a:p>
            <a:r>
              <a:rPr lang="en-US" b="1" dirty="0"/>
              <a:t>linguist </a:t>
            </a:r>
            <a:r>
              <a:rPr lang="en-US" dirty="0"/>
              <a:t>- edit .</a:t>
            </a:r>
            <a:r>
              <a:rPr lang="en-US" dirty="0" err="1"/>
              <a:t>ts</a:t>
            </a:r>
            <a:r>
              <a:rPr lang="en-US" dirty="0"/>
              <a:t> file for adding translations</a:t>
            </a:r>
          </a:p>
          <a:p>
            <a:r>
              <a:rPr lang="en-US" b="1" dirty="0" err="1"/>
              <a:t>lrelease</a:t>
            </a:r>
            <a:r>
              <a:rPr lang="en-US" b="1" dirty="0"/>
              <a:t> </a:t>
            </a:r>
            <a:r>
              <a:rPr lang="en-US" dirty="0"/>
              <a:t>- read .</a:t>
            </a:r>
            <a:r>
              <a:rPr lang="en-US" dirty="0" err="1"/>
              <a:t>ts</a:t>
            </a:r>
            <a:r>
              <a:rPr lang="en-US" dirty="0"/>
              <a:t> and creates .</a:t>
            </a:r>
            <a:r>
              <a:rPr lang="en-US" dirty="0" err="1"/>
              <a:t>qm</a:t>
            </a:r>
            <a:r>
              <a:rPr lang="en-US" dirty="0"/>
              <a:t> file for release</a:t>
            </a:r>
          </a:p>
          <a:p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srcTxt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*disambiguation = 0,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n = -1)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Mark translatable strings in C++ code</a:t>
            </a:r>
          </a:p>
          <a:p>
            <a:pPr lvl="1"/>
            <a:r>
              <a:rPr lang="en-US" dirty="0"/>
              <a:t>combine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for dynamic text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747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2”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Local-Aware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QLocale</a:t>
            </a:r>
            <a:r>
              <a:rPr lang="en-US" dirty="0">
                <a:latin typeface="Courier New"/>
                <a:cs typeface="Courier New"/>
              </a:rPr>
              <a:t> (Locale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 </a:t>
            </a:r>
            <a:r>
              <a:rPr lang="en-US" dirty="0"/>
              <a:t>makes your applications locale-aware</a:t>
            </a:r>
          </a:p>
          <a:p>
            <a:pPr lvl="1"/>
            <a:r>
              <a:rPr lang="en-US" dirty="0"/>
              <a:t>Supports converting numbers to strings with different locale formatting</a:t>
            </a:r>
          </a:p>
          <a:p>
            <a:pPr lvl="1"/>
            <a:r>
              <a:rPr lang="en-US" dirty="0"/>
              <a:t>Possible to get the system locale and set the default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fin =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fi_FI</a:t>
            </a:r>
            <a:r>
              <a:rPr lang="en-US" dirty="0">
                <a:latin typeface="Courier New"/>
                <a:cs typeface="Courier New"/>
              </a:rPr>
              <a:t>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/>
          </a:p>
          <a:p>
            <a:r>
              <a:rPr lang="en-US" dirty="0"/>
              <a:t>Numbers </a:t>
            </a:r>
          </a:p>
          <a:p>
            <a:pPr lvl="1"/>
            <a:r>
              <a:rPr lang="en-US" dirty="0"/>
              <a:t>Use %L1 to format a parameter according to the current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(“%L1 “).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someNumber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Dates and Times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(“Today is %1”).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(Date().</a:t>
            </a:r>
            <a:r>
              <a:rPr lang="en-US" dirty="0" err="1">
                <a:latin typeface="Courier New"/>
                <a:cs typeface="Courier New"/>
              </a:rPr>
              <a:t>toLocaleString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()));</a:t>
            </a:r>
          </a:p>
          <a:p>
            <a:r>
              <a:rPr lang="en-US" dirty="0"/>
              <a:t>Currencies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var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hugeAmountOfMoney</a:t>
            </a:r>
            <a:r>
              <a:rPr lang="en-US" sz="1500" dirty="0">
                <a:latin typeface="Courier New"/>
                <a:cs typeface="Courier New"/>
              </a:rPr>
              <a:t> = 12.97;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var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moneyString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latin typeface="Courier New"/>
                <a:cs typeface="Courier New"/>
              </a:rPr>
              <a:t>hugeAmountOfMoney.toLocaleCurrencyString</a:t>
            </a:r>
            <a:r>
              <a:rPr lang="en-US" sz="1500" dirty="0">
                <a:latin typeface="Courier New"/>
                <a:cs typeface="Courier New"/>
              </a:rPr>
              <a:t>(fin, </a:t>
            </a:r>
            <a:r>
              <a:rPr lang="en-US" sz="1500" dirty="0" err="1">
                <a:latin typeface="Courier New"/>
                <a:cs typeface="Courier New"/>
              </a:rPr>
              <a:t>Locale.currencySymbol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Locale.CurrencySymbol</a:t>
            </a:r>
            <a:r>
              <a:rPr lang="en-US" sz="1500" dirty="0">
                <a:latin typeface="Courier New"/>
                <a:cs typeface="Courier New"/>
              </a:rPr>
              <a:t>)); // </a:t>
            </a:r>
            <a:r>
              <a:rPr lang="en-US" sz="1500" dirty="0" err="1">
                <a:latin typeface="Courier New"/>
                <a:cs typeface="Courier New"/>
              </a:rPr>
              <a:t>CurrencyIsoCode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CurrencyDisplayName</a:t>
            </a:r>
            <a:endParaRPr lang="en-US" sz="15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858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</a:t>
            </a:r>
            <a:r>
              <a:rPr lang="en-US" i="1" dirty="0" smtClean="0"/>
              <a:t>Your Locale Language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our existing 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the handout you will find a list of translation words</a:t>
            </a:r>
          </a:p>
          <a:p>
            <a:endParaRPr lang="en-US" dirty="0" smtClean="0"/>
          </a:p>
          <a:p>
            <a:r>
              <a:rPr lang="en-US" dirty="0" smtClean="0"/>
              <a:t>Use two character language code, e.g. de for German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Tip: You can use Qt Linguist to edit translations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Linking </a:t>
            </a:r>
          </a:p>
          <a:p>
            <a:pPr lvl="1"/>
            <a:r>
              <a:rPr lang="en-US" dirty="0"/>
              <a:t>Results in stand-alone executable </a:t>
            </a:r>
          </a:p>
          <a:p>
            <a:pPr lvl="1"/>
            <a:r>
              <a:rPr lang="en-US" dirty="0"/>
              <a:t>+ Only few files to deploy </a:t>
            </a:r>
          </a:p>
          <a:p>
            <a:pPr lvl="1"/>
            <a:r>
              <a:rPr lang="en-US" dirty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</a:p>
          <a:p>
            <a:pPr lvl="1"/>
            <a:r>
              <a:rPr lang="en-US" dirty="0"/>
              <a:t>− No flexibility </a:t>
            </a:r>
          </a:p>
          <a:p>
            <a:pPr lvl="1"/>
            <a:r>
              <a:rPr lang="en-US" dirty="0"/>
              <a:t>− You cannot deploy plugins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Libraries </a:t>
            </a:r>
          </a:p>
          <a:p>
            <a:pPr lvl="1"/>
            <a:r>
              <a:rPr lang="en-US" dirty="0"/>
              <a:t>+ Can deploy plugins </a:t>
            </a:r>
          </a:p>
          <a:p>
            <a:pPr lvl="1"/>
            <a:r>
              <a:rPr lang="en-US" dirty="0"/>
              <a:t>+ Qt libs shared between applications </a:t>
            </a:r>
          </a:p>
          <a:p>
            <a:pPr lvl="1"/>
            <a:r>
              <a:rPr lang="en-US" dirty="0"/>
              <a:t>+ 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− More files to deploy </a:t>
            </a:r>
          </a:p>
          <a:p>
            <a:endParaRPr lang="en-US" dirty="0"/>
          </a:p>
          <a:p>
            <a:r>
              <a:rPr lang="en-US" dirty="0"/>
              <a:t>Qt is by default compiled as shared library </a:t>
            </a:r>
          </a:p>
          <a:p>
            <a:endParaRPr lang="en-US" dirty="0"/>
          </a:p>
          <a:p>
            <a:r>
              <a:rPr lang="en-US" dirty="0"/>
              <a:t>If Qt is pre-installed on system </a:t>
            </a:r>
          </a:p>
          <a:p>
            <a:pPr lvl="1"/>
            <a:r>
              <a:rPr lang="en-US" dirty="0"/>
              <a:t>Use shared libraries approach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Static Linkage Version 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Qt statically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$QTDIR/configure -static &lt;your other options&gt;</a:t>
            </a:r>
          </a:p>
          <a:p>
            <a:pPr lvl="1"/>
            <a:r>
              <a:rPr lang="en-US" dirty="0"/>
              <a:t>Specify required options (e.g. </a:t>
            </a:r>
            <a:r>
              <a:rPr lang="en-US" dirty="0" err="1"/>
              <a:t>sqldrivers</a:t>
            </a:r>
            <a:r>
              <a:rPr lang="en-US" dirty="0"/>
              <a:t>) </a:t>
            </a:r>
          </a:p>
          <a:p>
            <a:r>
              <a:rPr lang="en-US" dirty="0"/>
              <a:t>Link application against Qt</a:t>
            </a:r>
          </a:p>
          <a:p>
            <a:r>
              <a:rPr lang="en-US" dirty="0"/>
              <a:t>Check that application runs stand-alone </a:t>
            </a:r>
          </a:p>
          <a:p>
            <a:pPr lvl="1"/>
            <a:r>
              <a:rPr lang="en-US" dirty="0"/>
              <a:t>Copy application to machine without Qt and run 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Library Version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Qt is not a system library </a:t>
            </a:r>
          </a:p>
          <a:p>
            <a:pPr lvl="1"/>
            <a:r>
              <a:rPr lang="en-US" dirty="0"/>
              <a:t>Need to redistribute Qt libs with application </a:t>
            </a:r>
          </a:p>
          <a:p>
            <a:r>
              <a:rPr lang="en-US" dirty="0"/>
              <a:t>Minimal deployment </a:t>
            </a:r>
          </a:p>
          <a:p>
            <a:pPr lvl="1"/>
            <a:r>
              <a:rPr lang="en-US" dirty="0"/>
              <a:t>Libraries used by application </a:t>
            </a:r>
          </a:p>
          <a:p>
            <a:pPr lvl="1"/>
            <a:r>
              <a:rPr lang="en-US" dirty="0"/>
              <a:t>Plugins used by Qt</a:t>
            </a:r>
          </a:p>
          <a:p>
            <a:r>
              <a:rPr lang="en-US" dirty="0"/>
              <a:t>Ensure Qt libraries use correct path to find Qt plugins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19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target platform has Qt libraries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 in the </a:t>
            </a:r>
            <a:r>
              <a:rPr lang="en-US" b="1" dirty="0"/>
              <a:t>.pro </a:t>
            </a:r>
            <a:r>
              <a:rPr lang="en-US" dirty="0"/>
              <a:t>file to install any files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addLibraryPath</a:t>
            </a:r>
            <a:r>
              <a:rPr lang="en-US" dirty="0">
                <a:latin typeface="Courier New"/>
                <a:cs typeface="Courier New"/>
              </a:rPr>
              <a:t>()/</a:t>
            </a:r>
            <a:r>
              <a:rPr lang="en-US" dirty="0" err="1">
                <a:latin typeface="Courier New"/>
                <a:cs typeface="Courier New"/>
              </a:rPr>
              <a:t>setLibraryPaths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to add search path for plugins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target.files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someFille</a:t>
            </a:r>
            <a:r>
              <a:rPr lang="en-US" sz="1200" dirty="0">
                <a:latin typeface="Courier New"/>
                <a:cs typeface="Courier New"/>
              </a:rPr>
              <a:t> *.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qml.dir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= $$[QT_INSTALL_QML]/</a:t>
            </a:r>
            <a:r>
              <a:rPr lang="en-US" sz="1200" dirty="0" err="1">
                <a:latin typeface="Courier New"/>
                <a:cs typeface="Courier New"/>
              </a:rPr>
              <a:t>MyModule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SubName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= $$</a:t>
            </a:r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target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detect Qt version installed on the target?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–v</a:t>
            </a:r>
          </a:p>
          <a:p>
            <a:pPr lvl="1"/>
            <a:r>
              <a:rPr lang="en-US" dirty="0"/>
              <a:t>Qt include folder</a:t>
            </a:r>
          </a:p>
          <a:p>
            <a:pPr lvl="1"/>
            <a:r>
              <a:rPr lang="en-US" dirty="0"/>
              <a:t>Platform dependent tools</a:t>
            </a:r>
          </a:p>
          <a:p>
            <a:pPr lvl="2"/>
            <a:r>
              <a:rPr lang="en-US" dirty="0"/>
              <a:t>Linux: </a:t>
            </a:r>
            <a:r>
              <a:rPr lang="en-US" b="1" dirty="0" err="1"/>
              <a:t>ldd</a:t>
            </a:r>
            <a:endParaRPr lang="en-US" dirty="0"/>
          </a:p>
          <a:p>
            <a:pPr lvl="2"/>
            <a:r>
              <a:rPr lang="en-US" dirty="0"/>
              <a:t>OSX: </a:t>
            </a:r>
            <a:r>
              <a:rPr lang="en-US" b="1" dirty="0" err="1"/>
              <a:t>otool</a:t>
            </a:r>
            <a:endParaRPr lang="en-US" dirty="0"/>
          </a:p>
          <a:p>
            <a:pPr lvl="2"/>
            <a:r>
              <a:rPr lang="en-US" dirty="0"/>
              <a:t>Windows: Dependency Walker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044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820873"/>
          </a:xfrm>
        </p:spPr>
        <p:txBody>
          <a:bodyPr/>
          <a:lstStyle/>
          <a:p>
            <a:r>
              <a:rPr lang="en-US" dirty="0"/>
              <a:t>Create a static build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configure –static –platform 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Create a bundle manually</a:t>
            </a:r>
          </a:p>
          <a:p>
            <a:pPr lvl="1"/>
            <a:r>
              <a:rPr lang="en-US" dirty="0"/>
              <a:t>Copy the relevant Qt libs/plugins to your bundle</a:t>
            </a:r>
          </a:p>
          <a:p>
            <a:pPr lvl="1"/>
            <a:r>
              <a:rPr lang="en-US" dirty="0"/>
              <a:t>Write a script which sets relevant environment variables and launches your application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1016" y="3224836"/>
            <a:ext cx="7917029" cy="1366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b="1" dirty="0">
                <a:latin typeface="Courier New"/>
                <a:cs typeface="Courier New"/>
              </a:rPr>
              <a:t>#!/bin/</a:t>
            </a:r>
            <a:r>
              <a:rPr lang="en-US" sz="1200" b="1" dirty="0" err="1">
                <a:latin typeface="Courier New"/>
                <a:cs typeface="Courier New"/>
              </a:rPr>
              <a:t>sh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LD_LIBRARY_PATH=`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QML2_IMPORT_PATH=`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QT_QPA_PLATFORM_PLUGIN_PATH=`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/plugins/platforms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.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MyCoolApplication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335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Column of tabbed widget items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QDateEdit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QTimeEdit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QDateTimeEdit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for editing date and times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Monthly calendar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Quick</a:t>
            </a:r>
            <a:r>
              <a:rPr lang="en-US" dirty="0"/>
              <a:t>-</a:t>
            </a:r>
            <a:r>
              <a:rPr lang="en-US" dirty="0" smtClean="0"/>
              <a:t>access button to commands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Implements a splitter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Stack of widgets</a:t>
            </a:r>
            <a:endParaRPr lang="en-US" dirty="0"/>
          </a:p>
          <a:p>
            <a:pPr lvl="1"/>
            <a:r>
              <a:rPr lang="en-US" dirty="0" smtClean="0"/>
              <a:t>Only one widget visible at a time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platform-dependent (OSX, Windows) deployment tools in </a:t>
            </a:r>
            <a:r>
              <a:rPr lang="en-US" dirty="0">
                <a:latin typeface="Courier New"/>
                <a:cs typeface="Courier New"/>
              </a:rPr>
              <a:t>QTDIR/bin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macdeployqt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windeployqt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Some options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-no-plugins</a:t>
            </a:r>
            <a:r>
              <a:rPr lang="en-US" dirty="0"/>
              <a:t> (by default all release plugins will be added, if the corresponding Qt module used)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dmg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create a disk image in OSX</a:t>
            </a:r>
          </a:p>
          <a:p>
            <a:pPr lvl="1"/>
            <a:r>
              <a:rPr lang="en-US" dirty="0"/>
              <a:t>Third party libraries must be still manually copied to the bundle/added to the installation package</a:t>
            </a:r>
          </a:p>
          <a:p>
            <a:pPr lvl="1"/>
            <a:r>
              <a:rPr lang="en-US" dirty="0"/>
              <a:t>You may need to handle different architectures 32/64 bit, Intel/PowerPC etc.</a:t>
            </a:r>
          </a:p>
          <a:p>
            <a:r>
              <a:rPr lang="en-US" dirty="0"/>
              <a:t>Create a custom binary installer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directory structure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configuration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information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installer content and </a:t>
            </a:r>
            <a:r>
              <a:rPr lang="en-US" i="1" dirty="0"/>
              <a:t>copy</a:t>
            </a:r>
            <a:r>
              <a:rPr lang="en-US" dirty="0"/>
              <a:t> it to the package directory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binarycreator</a:t>
            </a:r>
            <a:r>
              <a:rPr lang="en-US" dirty="0"/>
              <a:t> tool to create the </a:t>
            </a:r>
            <a:r>
              <a:rPr lang="en-US" i="1" dirty="0"/>
              <a:t>installer</a:t>
            </a:r>
            <a:r>
              <a:rPr lang="en-US" dirty="0"/>
              <a:t>. The installer pages are created by using the information you provide in the configuration and package information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475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are the benefits of using </a:t>
            </a:r>
            <a:r>
              <a:rPr lang="en-US" dirty="0" err="1" smtClean="0"/>
              <a:t>QSettings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Would you store any application data into the settings?</a:t>
            </a:r>
          </a:p>
          <a:p>
            <a:r>
              <a:rPr lang="en-US" dirty="0" smtClean="0"/>
              <a:t>What can be stored into the settings</a:t>
            </a:r>
          </a:p>
          <a:p>
            <a:r>
              <a:rPr lang="en-US" dirty="0" smtClean="0"/>
              <a:t>What are the differences between built-in and external resources?</a:t>
            </a:r>
          </a:p>
          <a:p>
            <a:r>
              <a:rPr lang="en-US" dirty="0" smtClean="0"/>
              <a:t>Can resources be localized? If yes, how localized resources are loaded?</a:t>
            </a:r>
          </a:p>
          <a:p>
            <a:r>
              <a:rPr lang="en-US" dirty="0" smtClean="0"/>
              <a:t>How mutual exclusion is handled in settings?</a:t>
            </a:r>
          </a:p>
          <a:p>
            <a:r>
              <a:rPr lang="en-US" dirty="0" smtClean="0"/>
              <a:t>How strings are localized?</a:t>
            </a:r>
          </a:p>
          <a:p>
            <a:r>
              <a:rPr lang="en-US" dirty="0" smtClean="0"/>
              <a:t>What support Qt has to develop locale-aware applications?</a:t>
            </a:r>
          </a:p>
          <a:p>
            <a:r>
              <a:rPr lang="en-US" dirty="0" smtClean="0"/>
              <a:t>What tools exist for deploying Qt programs?</a:t>
            </a:r>
          </a:p>
        </p:txBody>
      </p:sp>
    </p:spTree>
    <p:extLst>
      <p:ext uri="{BB962C8B-B14F-4D97-AF65-F5344CB8AC3E}">
        <p14:creationId xmlns:p14="http://schemas.microsoft.com/office/powerpoint/2010/main" val="815114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Persistent application settings may be stored and loaded with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Provides synchronization between threads </a:t>
            </a:r>
          </a:p>
          <a:p>
            <a:pPr lvl="1"/>
            <a:endParaRPr lang="en-US" dirty="0"/>
          </a:p>
          <a:p>
            <a:r>
              <a:rPr lang="en-US" dirty="0"/>
              <a:t>Resources may be deployed externally or internally using resource files</a:t>
            </a:r>
          </a:p>
          <a:p>
            <a:pPr lvl="1"/>
            <a:r>
              <a:rPr lang="en-US" dirty="0"/>
              <a:t>Resource file is an XML file, defining the content of resources </a:t>
            </a:r>
          </a:p>
          <a:p>
            <a:pPr lvl="1"/>
            <a:r>
              <a:rPr lang="en-US" dirty="0"/>
              <a:t>Actually resources are files or </a:t>
            </a:r>
            <a:r>
              <a:rPr lang="en-US" dirty="0" err="1"/>
              <a:t>const</a:t>
            </a:r>
            <a:r>
              <a:rPr lang="en-US" dirty="0"/>
              <a:t> char array, depending whether they are external or internal</a:t>
            </a:r>
          </a:p>
          <a:p>
            <a:pPr lvl="1"/>
            <a:endParaRPr lang="en-US" dirty="0"/>
          </a:p>
          <a:p>
            <a:r>
              <a:rPr lang="en-US" dirty="0"/>
              <a:t>Qt applications (and widgets) support</a:t>
            </a:r>
          </a:p>
          <a:p>
            <a:pPr lvl="1"/>
            <a:r>
              <a:rPr lang="en-US" dirty="0"/>
              <a:t>String localization</a:t>
            </a:r>
          </a:p>
          <a:p>
            <a:pPr lvl="1"/>
            <a:r>
              <a:rPr lang="en-US" dirty="0"/>
              <a:t>Resource localization</a:t>
            </a:r>
          </a:p>
          <a:p>
            <a:pPr lvl="1"/>
            <a:r>
              <a:rPr lang="en-US" dirty="0"/>
              <a:t>RTL and LTR text</a:t>
            </a:r>
          </a:p>
          <a:p>
            <a:pPr lvl="1"/>
            <a:r>
              <a:rPr lang="en-US" dirty="0"/>
              <a:t>Number, date, and currency formats based on the locale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1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Designer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Custom Dialogs </a:t>
            </a:r>
            <a:endParaRPr lang="en-US" dirty="0"/>
          </a:p>
          <a:p>
            <a:pPr lvl="1"/>
            <a:r>
              <a:rPr lang="en-US" dirty="0" smtClean="0"/>
              <a:t>Modality </a:t>
            </a:r>
          </a:p>
          <a:p>
            <a:pPr lvl="1"/>
            <a:r>
              <a:rPr lang="en-US" dirty="0" smtClean="0"/>
              <a:t>Inheriting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Dialog buttons </a:t>
            </a:r>
            <a:endParaRPr lang="en-US" dirty="0"/>
          </a:p>
          <a:p>
            <a:r>
              <a:rPr lang="en-US" b="1" dirty="0" smtClean="0"/>
              <a:t>Predefined Dialogs </a:t>
            </a:r>
            <a:endParaRPr lang="en-US" dirty="0" smtClean="0"/>
          </a:p>
          <a:p>
            <a:pPr lvl="1"/>
            <a:r>
              <a:rPr lang="en-US" dirty="0" smtClean="0"/>
              <a:t>File, color, input and font dialogs </a:t>
            </a:r>
          </a:p>
          <a:p>
            <a:pPr lvl="1"/>
            <a:r>
              <a:rPr lang="en-US" dirty="0" smtClean="0"/>
              <a:t>Message boxes</a:t>
            </a:r>
            <a:endParaRPr lang="en-US" dirty="0"/>
          </a:p>
          <a:p>
            <a:pPr lvl="1"/>
            <a:r>
              <a:rPr lang="en-US" dirty="0" smtClean="0"/>
              <a:t>Progress dialogs</a:t>
            </a:r>
            <a:endParaRPr lang="en-US" dirty="0"/>
          </a:p>
          <a:p>
            <a:pPr lvl="1"/>
            <a:r>
              <a:rPr lang="en-US" dirty="0" smtClean="0"/>
              <a:t>Wizard dialogs </a:t>
            </a:r>
            <a:endParaRPr lang="en-US" dirty="0"/>
          </a:p>
          <a:p>
            <a:r>
              <a:rPr lang="en-US" b="1" dirty="0" smtClean="0"/>
              <a:t>Qt Designer </a:t>
            </a:r>
            <a:endParaRPr lang="en-US" dirty="0" smtClean="0"/>
          </a:p>
          <a:p>
            <a:pPr lvl="1"/>
            <a:r>
              <a:rPr lang="en-US" dirty="0" smtClean="0"/>
              <a:t>Design UI Forms</a:t>
            </a:r>
            <a:endParaRPr lang="en-US" dirty="0"/>
          </a:p>
          <a:p>
            <a:pPr lvl="1"/>
            <a:r>
              <a:rPr lang="en-US" dirty="0" smtClean="0"/>
              <a:t>Using forms in your code </a:t>
            </a:r>
          </a:p>
          <a:p>
            <a:pPr lvl="1"/>
            <a:r>
              <a:rPr lang="en-US" dirty="0" smtClean="0"/>
              <a:t>Dynamic form loading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/>
              <a:t>QDialog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Base class of dialog window widgets </a:t>
            </a:r>
            <a:endParaRPr lang="en-US" dirty="0"/>
          </a:p>
          <a:p>
            <a:pPr fontAlgn="auto"/>
            <a:r>
              <a:rPr lang="en-US" dirty="0" smtClean="0"/>
              <a:t>General Dialogs can have 2 modes </a:t>
            </a:r>
            <a:endParaRPr lang="en-US" dirty="0"/>
          </a:p>
          <a:p>
            <a:pPr fontAlgn="auto"/>
            <a:r>
              <a:rPr lang="en-US" dirty="0" smtClean="0"/>
              <a:t>Modal dialog </a:t>
            </a:r>
            <a:endParaRPr lang="en-US" dirty="0"/>
          </a:p>
          <a:p>
            <a:pPr lvl="1"/>
            <a:r>
              <a:rPr lang="en-US" dirty="0" smtClean="0"/>
              <a:t>Remains in foreground, until closed</a:t>
            </a:r>
            <a:endParaRPr lang="en-US" dirty="0"/>
          </a:p>
          <a:p>
            <a:pPr lvl="1"/>
            <a:r>
              <a:rPr lang="en-US" dirty="0" smtClean="0"/>
              <a:t>Blocks input to remaining application </a:t>
            </a:r>
          </a:p>
          <a:p>
            <a:pPr lvl="1"/>
            <a:r>
              <a:rPr lang="en-US" dirty="0" smtClean="0"/>
              <a:t>Example: Configuration dialog </a:t>
            </a:r>
            <a:endParaRPr lang="en-US" dirty="0"/>
          </a:p>
          <a:p>
            <a:pPr fontAlgn="auto"/>
            <a:r>
              <a:rPr lang="en-US" dirty="0" smtClean="0"/>
              <a:t>Modeless dialog</a:t>
            </a:r>
            <a:endParaRPr lang="en-US" dirty="0"/>
          </a:p>
          <a:p>
            <a:pPr lvl="1"/>
            <a:r>
              <a:rPr lang="en-US" dirty="0" smtClean="0"/>
              <a:t>Operates independently in application </a:t>
            </a:r>
          </a:p>
          <a:p>
            <a:pPr lvl="1"/>
            <a:r>
              <a:rPr lang="en-US" dirty="0" smtClean="0"/>
              <a:t>Example: Find</a:t>
            </a:r>
            <a:r>
              <a:rPr lang="en-US" dirty="0"/>
              <a:t>/</a:t>
            </a:r>
            <a:r>
              <a:rPr lang="en-US" dirty="0" smtClean="0"/>
              <a:t>Search dialog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setMyInput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Accepted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dialog</a:t>
            </a:r>
            <a:endParaRPr lang="en-US" dirty="0"/>
          </a:p>
          <a:p>
            <a:pPr lvl="1"/>
            <a:r>
              <a:rPr lang="en-US" dirty="0" smtClean="0"/>
              <a:t>Returns control to caller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1877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EditorWindow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raise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activateWindow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Inherit from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Create and layout widgets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QDialogButtonBox</a:t>
            </a:r>
            <a:r>
              <a:rPr lang="en-US" dirty="0" smtClean="0"/>
              <a:t> for dialog buttons </a:t>
            </a:r>
          </a:p>
          <a:p>
            <a:pPr lvl="1"/>
            <a:r>
              <a:rPr lang="en-US" dirty="0" smtClean="0"/>
              <a:t>Connect buttons to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Override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m_label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QLabel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tr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m_edit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QLineEdit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Ok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Cancel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connect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accepted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accept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connect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rejected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reject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isDataValid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accept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Deletion of dialogs</a:t>
            </a:r>
            <a:endParaRPr lang="en-US" dirty="0"/>
          </a:p>
          <a:p>
            <a:pPr lvl="1"/>
            <a:r>
              <a:rPr lang="en-US" dirty="0" smtClean="0"/>
              <a:t>No need to keep dialogs around forever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Or override </a:t>
            </a:r>
            <a:r>
              <a:rPr lang="en-US" dirty="0" err="1" smtClean="0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Dialogs with extensions: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used on extension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m_more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setCheckable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m_extension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m_extension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toggled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m_extension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setVisible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Dialogs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/>
              <a:t>QFileDialog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Allow users to select files or directories </a:t>
            </a:r>
            <a:endParaRPr lang="en-US" dirty="0"/>
          </a:p>
          <a:p>
            <a:pPr fontAlgn="auto"/>
            <a:r>
              <a:rPr lang="en-US" dirty="0" smtClean="0"/>
              <a:t>Asking for a file name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b="1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one or more selected existing files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 file name. File does not have to exist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an existing directory</a:t>
            </a:r>
            <a:r>
              <a:rPr lang="en-US" dirty="0"/>
              <a:t>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 smtClean="0"/>
              <a:t>Displays files matching the patterns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/>
              <a:t>QMessageBox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modal dialog for…</a:t>
            </a:r>
            <a:endParaRPr lang="en-US" dirty="0"/>
          </a:p>
          <a:p>
            <a:pPr lvl="1"/>
            <a:r>
              <a:rPr lang="en-US" dirty="0" smtClean="0"/>
              <a:t>Informing the user</a:t>
            </a:r>
            <a:endParaRPr lang="en-US" dirty="0"/>
          </a:p>
          <a:p>
            <a:pPr lvl="1"/>
            <a:r>
              <a:rPr lang="en-US" dirty="0" smtClean="0"/>
              <a:t>Asking a question and receiving an answer </a:t>
            </a:r>
            <a:endParaRPr lang="en-US" dirty="0"/>
          </a:p>
          <a:p>
            <a:r>
              <a:rPr lang="en-US" dirty="0" smtClean="0"/>
              <a:t>Typical usage, questioning a user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Very flexible in appearance</a:t>
            </a:r>
            <a:endParaRPr lang="en-US" dirty="0"/>
          </a:p>
          <a:p>
            <a:r>
              <a:rPr lang="en-US" dirty="0" smtClean="0"/>
              <a:t>Other convenience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</a:t>
            </a:r>
            <a:r>
              <a:rPr lang="en-US" dirty="0" smtClean="0"/>
              <a:t>Progress </a:t>
            </a:r>
            <a:r>
              <a:rPr lang="en-US" dirty="0"/>
              <a:t>- </a:t>
            </a:r>
            <a:r>
              <a:rPr lang="en-US" dirty="0" err="1" smtClean="0"/>
              <a:t>QProgressDialog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with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Otherwise estimation of duration will not work </a:t>
            </a:r>
            <a:endParaRPr lang="en-US" dirty="0"/>
          </a:p>
          <a:p>
            <a:pPr fontAlgn="auto"/>
            <a:r>
              <a:rPr lang="en-US" dirty="0" smtClean="0"/>
              <a:t>When operation progresses, check for cancel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connect to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 smtClean="0"/>
              <a:t>To stay reactive call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setWindowModality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wasCanceled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Error </a:t>
            </a:r>
            <a:r>
              <a:rPr lang="en-US" dirty="0"/>
              <a:t>M</a:t>
            </a:r>
            <a:r>
              <a:rPr lang="en-US" dirty="0" smtClean="0"/>
              <a:t>essages </a:t>
            </a:r>
            <a:r>
              <a:rPr lang="en-US" dirty="0"/>
              <a:t>- </a:t>
            </a:r>
            <a:r>
              <a:rPr lang="en-US" dirty="0" err="1"/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 smtClean="0"/>
              <a:t> with checkbox</a:t>
            </a:r>
          </a:p>
          <a:p>
            <a:endParaRPr lang="en-US" dirty="0" smtClean="0"/>
          </a:p>
          <a:p>
            <a:r>
              <a:rPr lang="en-US" dirty="0" smtClean="0"/>
              <a:t>Asks if message shall be displayed again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 smtClean="0"/>
          </a:p>
          <a:p>
            <a:r>
              <a:rPr lang="en-US" dirty="0" smtClean="0"/>
              <a:t>Messages will be queued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Installs an error handler for debugging</a:t>
            </a:r>
            <a:endParaRPr lang="en-US" dirty="0"/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messages in </a:t>
            </a:r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 smtClean="0"/>
              <a:t> box </a:t>
            </a:r>
            <a:endParaRPr lang="en-US" dirty="0"/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Asking for Input – </a:t>
            </a:r>
            <a:r>
              <a:rPr lang="en-US" dirty="0" err="1" smtClean="0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Color –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Font – </a:t>
            </a:r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</a:t>
            </a:r>
            <a:r>
              <a:rPr lang="en-US" dirty="0" smtClean="0"/>
              <a:t>User </a:t>
            </a:r>
            <a:r>
              <a:rPr lang="en-US" dirty="0"/>
              <a:t>- </a:t>
            </a:r>
            <a:r>
              <a:rPr lang="en-US" dirty="0" err="1"/>
              <a:t>QWizard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dialog</a:t>
            </a:r>
            <a:endParaRPr lang="en-US" dirty="0"/>
          </a:p>
          <a:p>
            <a:pPr lvl="1"/>
            <a:r>
              <a:rPr lang="en-US" dirty="0" smtClean="0"/>
              <a:t>Consisting of sequence of pages </a:t>
            </a:r>
            <a:endParaRPr lang="en-US" dirty="0"/>
          </a:p>
          <a:p>
            <a:r>
              <a:rPr lang="en-US" dirty="0" smtClean="0"/>
              <a:t>Purpose: Guide user through process </a:t>
            </a:r>
          </a:p>
          <a:p>
            <a:pPr lvl="1"/>
            <a:r>
              <a:rPr lang="en-US" dirty="0" smtClean="0"/>
              <a:t>Page by page </a:t>
            </a:r>
            <a:endParaRPr lang="en-US" dirty="0"/>
          </a:p>
          <a:p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Linear and non</a:t>
            </a:r>
            <a:r>
              <a:rPr lang="en-US" dirty="0"/>
              <a:t>-</a:t>
            </a:r>
            <a:r>
              <a:rPr lang="en-US" dirty="0" smtClean="0"/>
              <a:t>linear wizards </a:t>
            </a:r>
          </a:p>
          <a:p>
            <a:pPr lvl="1"/>
            <a:r>
              <a:rPr lang="en-US" dirty="0" smtClean="0"/>
              <a:t>Registering and using fields</a:t>
            </a:r>
            <a:endParaRPr lang="en-US" dirty="0"/>
          </a:p>
          <a:p>
            <a:pPr lvl="1"/>
            <a:r>
              <a:rPr lang="en-US" dirty="0" smtClean="0"/>
              <a:t>Access to pages by ID</a:t>
            </a:r>
            <a:endParaRPr lang="en-US" dirty="0"/>
          </a:p>
          <a:p>
            <a:pPr lvl="1"/>
            <a:r>
              <a:rPr lang="en-US" dirty="0" smtClean="0"/>
              <a:t>Page initialization and cleanup</a:t>
            </a:r>
            <a:endParaRPr lang="en-US" dirty="0"/>
          </a:p>
          <a:p>
            <a:pPr lvl="1"/>
            <a:r>
              <a:rPr lang="en-US" dirty="0" smtClean="0"/>
              <a:t>Title, sub</a:t>
            </a:r>
            <a:r>
              <a:rPr lang="en-US" dirty="0"/>
              <a:t>-</a:t>
            </a: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Logo, banner, watermark, background </a:t>
            </a:r>
            <a:endParaRPr lang="en-US" dirty="0"/>
          </a:p>
          <a:p>
            <a:r>
              <a:rPr lang="en-US" dirty="0" smtClean="0"/>
              <a:t>Each page is a </a:t>
            </a:r>
            <a:r>
              <a:rPr lang="en-US" dirty="0" err="1" smtClean="0">
                <a:latin typeface="Courier New"/>
                <a:cs typeface="Courier New"/>
              </a:rPr>
              <a:t>QWizardPage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smtClean="0"/>
              <a:t>adds page to wizard </a:t>
            </a:r>
            <a:endParaRPr lang="en-US" dirty="0"/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334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return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When would you use a modal dialog, and when would you use a </a:t>
            </a:r>
            <a:r>
              <a:rPr lang="en-US" dirty="0"/>
              <a:t>non-modal dialog? </a:t>
            </a:r>
          </a:p>
          <a:p>
            <a:r>
              <a:rPr lang="en-US" dirty="0" smtClean="0"/>
              <a:t>When should you call </a:t>
            </a:r>
            <a:r>
              <a:rPr lang="en-US" dirty="0" smtClean="0">
                <a:latin typeface="Courier New"/>
                <a:cs typeface="Courier New"/>
              </a:rPr>
              <a:t>exec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when should you call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Can you bring up a modal dialog, when a modal dialog is already active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keep widgets as instance variables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problem with this code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QDialog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</a:t>
            </a:r>
            <a:r>
              <a:rPr lang="en-US" dirty="0" smtClean="0"/>
              <a:t>Contain </a:t>
            </a:r>
            <a:r>
              <a:rPr lang="en-US" dirty="0"/>
              <a:t>O</a:t>
            </a:r>
            <a:r>
              <a:rPr lang="en-US" dirty="0" smtClean="0"/>
              <a:t>ther </a:t>
            </a:r>
            <a:r>
              <a:rPr lang="en-US" dirty="0"/>
              <a:t>W</a:t>
            </a:r>
            <a:r>
              <a:rPr lang="en-US" dirty="0" smtClean="0"/>
              <a:t>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</a:t>
            </a:r>
            <a:r>
              <a:rPr lang="en-US" dirty="0" smtClean="0"/>
              <a:t>Widget</a:t>
            </a:r>
            <a:endParaRPr lang="en-US" dirty="0"/>
          </a:p>
          <a:p>
            <a:pPr lvl="1"/>
            <a:r>
              <a:rPr lang="en-US" dirty="0" smtClean="0"/>
              <a:t>Aggregates </a:t>
            </a:r>
            <a:r>
              <a:rPr lang="en-US" dirty="0"/>
              <a:t>other child-widgets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layouts for aggregation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QVBoxLayout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 smtClean="0"/>
          </a:p>
          <a:p>
            <a:r>
              <a:rPr lang="en-US" dirty="0" smtClean="0"/>
              <a:t>Layout </a:t>
            </a:r>
            <a:r>
              <a:rPr lang="en-US" dirty="0"/>
              <a:t>Process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widgets to </a:t>
            </a:r>
            <a:r>
              <a:rPr lang="en-US" dirty="0" smtClean="0"/>
              <a:t>layout</a:t>
            </a:r>
            <a:endParaRPr lang="en-US" dirty="0"/>
          </a:p>
          <a:p>
            <a:pPr lvl="1"/>
            <a:r>
              <a:rPr lang="en-US" dirty="0" smtClean="0"/>
              <a:t>Layouts </a:t>
            </a:r>
            <a:r>
              <a:rPr lang="en-US" dirty="0"/>
              <a:t>may be </a:t>
            </a:r>
            <a:r>
              <a:rPr lang="en-US" dirty="0" smtClean="0"/>
              <a:t>nested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19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create a simple value dialog 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dirty="0" smtClean="0"/>
              <a:t>As slider</a:t>
            </a:r>
            <a:endParaRPr lang="en-US" dirty="0"/>
          </a:p>
          <a:p>
            <a:pPr lvl="1"/>
            <a:r>
              <a:rPr lang="en-US" dirty="0" smtClean="0"/>
              <a:t>As spin box</a:t>
            </a:r>
            <a:endParaRPr lang="en-US" dirty="0"/>
          </a:p>
          <a:p>
            <a:pPr lvl="1"/>
            <a:r>
              <a:rPr lang="en-US" dirty="0" smtClean="0"/>
              <a:t>Value must be &lt; 50 to be accepted </a:t>
            </a:r>
            <a:endParaRPr lang="en-US" dirty="0"/>
          </a:p>
          <a:p>
            <a:r>
              <a:rPr lang="en-US" dirty="0" smtClean="0"/>
              <a:t>A main window will show result</a:t>
            </a:r>
            <a:endParaRPr lang="en-US" dirty="0"/>
          </a:p>
          <a:p>
            <a:pPr lvl="1"/>
            <a:r>
              <a:rPr lang="en-US" dirty="0" smtClean="0"/>
              <a:t>Has a slider, connected to dialog</a:t>
            </a:r>
            <a:endParaRPr lang="en-US" dirty="0"/>
          </a:p>
          <a:p>
            <a:pPr lvl="1"/>
            <a:r>
              <a:rPr lang="en-US" dirty="0" smtClean="0"/>
              <a:t>Two buttons to launch dialog in modal and modeless mode </a:t>
            </a:r>
            <a:endParaRPr lang="en-US" dirty="0"/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Qt Designer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Design UI forms visually </a:t>
            </a:r>
            <a:endParaRPr lang="en-US" dirty="0"/>
          </a:p>
          <a:p>
            <a:r>
              <a:rPr lang="en-US" dirty="0" smtClean="0"/>
              <a:t>Visual Editor for</a:t>
            </a:r>
            <a:endParaRPr lang="en-US" dirty="0"/>
          </a:p>
          <a:p>
            <a:pPr lvl="1"/>
            <a:r>
              <a:rPr lang="en-US" dirty="0" smtClean="0"/>
              <a:t>Signal</a:t>
            </a:r>
            <a:r>
              <a:rPr lang="en-US" dirty="0"/>
              <a:t>/</a:t>
            </a:r>
            <a:r>
              <a:rPr lang="en-US" dirty="0" smtClean="0"/>
              <a:t>slot connections </a:t>
            </a:r>
          </a:p>
          <a:p>
            <a:pPr lvl="1"/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 smtClean="0"/>
              <a:t>Tab handling</a:t>
            </a:r>
            <a:endParaRPr lang="en-US" dirty="0"/>
          </a:p>
          <a:p>
            <a:pPr lvl="1"/>
            <a:r>
              <a:rPr lang="en-US" dirty="0" smtClean="0"/>
              <a:t>Buddy widgets</a:t>
            </a:r>
            <a:endParaRPr lang="en-US" dirty="0"/>
          </a:p>
          <a:p>
            <a:pPr lvl="1"/>
            <a:r>
              <a:rPr lang="en-US" dirty="0" smtClean="0"/>
              <a:t>Widget properties</a:t>
            </a:r>
            <a:endParaRPr lang="en-US" dirty="0"/>
          </a:p>
          <a:p>
            <a:pPr lvl="1"/>
            <a:r>
              <a:rPr lang="en-US" dirty="0" smtClean="0"/>
              <a:t>Integration of custom widgets </a:t>
            </a:r>
          </a:p>
          <a:p>
            <a:pPr lvl="1"/>
            <a:r>
              <a:rPr lang="en-US" dirty="0" smtClean="0"/>
              <a:t>Resource files </a:t>
            </a:r>
            <a:endParaRPr lang="en-US" dirty="0"/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Designer Views</a:t>
            </a:r>
            <a:endParaRPr lang="en-US" noProof="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Widget Editing</a:t>
            </a:r>
            <a:endParaRPr lang="en-US" dirty="0"/>
          </a:p>
          <a:p>
            <a:pPr lvl="1"/>
            <a:r>
              <a:rPr lang="en-US" dirty="0" smtClean="0"/>
              <a:t>Change appearance of form </a:t>
            </a:r>
          </a:p>
          <a:p>
            <a:pPr lvl="1"/>
            <a:r>
              <a:rPr lang="en-US" dirty="0" smtClean="0"/>
              <a:t>Add layouts</a:t>
            </a:r>
            <a:endParaRPr lang="en-US" dirty="0"/>
          </a:p>
          <a:p>
            <a:pPr lvl="1"/>
            <a:r>
              <a:rPr lang="en-US" dirty="0" smtClean="0"/>
              <a:t>Edit properties of widgets </a:t>
            </a:r>
            <a:endParaRPr lang="en-US" dirty="0"/>
          </a:p>
          <a:p>
            <a:r>
              <a:rPr lang="en-US" dirty="0" smtClean="0"/>
              <a:t>     Signal </a:t>
            </a:r>
            <a:r>
              <a:rPr lang="en-US" dirty="0"/>
              <a:t>and Slots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Connect widgets together with signals &amp; slots </a:t>
            </a:r>
            <a:endParaRPr lang="en-US" dirty="0"/>
          </a:p>
          <a:p>
            <a:r>
              <a:rPr lang="en-US" dirty="0" smtClean="0"/>
              <a:t>     Buddy Editing</a:t>
            </a:r>
            <a:endParaRPr lang="en-US" dirty="0"/>
          </a:p>
          <a:p>
            <a:pPr lvl="1"/>
            <a:r>
              <a:rPr lang="en-US" dirty="0" smtClean="0"/>
              <a:t>Assign buddy widgets to label</a:t>
            </a:r>
            <a:endParaRPr lang="en-US" dirty="0"/>
          </a:p>
          <a:p>
            <a:pPr lvl="1"/>
            <a:r>
              <a:rPr lang="en-US" i="1" dirty="0" smtClean="0"/>
              <a:t>Buddy widgets help keyboard focus handling correctly </a:t>
            </a:r>
            <a:endParaRPr lang="en-US" dirty="0"/>
          </a:p>
          <a:p>
            <a:r>
              <a:rPr lang="en-US" dirty="0" smtClean="0"/>
              <a:t>     Tab </a:t>
            </a:r>
            <a:r>
              <a:rPr lang="en-US" dirty="0"/>
              <a:t>Order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Set order for widgets to receive the keyboard focus </a:t>
            </a:r>
            <a:endParaRPr lang="en-US" dirty="0"/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 stored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pPr lvl="1"/>
            <a:r>
              <a:rPr lang="en-US" dirty="0" smtClean="0"/>
              <a:t>Format is XML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u</a:t>
            </a:r>
            <a:r>
              <a:rPr lang="en-US" dirty="0" err="1" smtClean="0">
                <a:latin typeface="Courier New"/>
                <a:cs typeface="Courier New"/>
              </a:rPr>
              <a:t>ic</a:t>
            </a:r>
            <a:r>
              <a:rPr lang="en-US" dirty="0" smtClean="0"/>
              <a:t> tool generates code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myform.ui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ui_myform.h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 </a:t>
            </a:r>
            <a:r>
              <a:rPr lang="en-US" dirty="0" err="1" smtClean="0"/>
              <a:t>ui</a:t>
            </a:r>
            <a:r>
              <a:rPr lang="en-US" dirty="0" smtClean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FORMS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317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Add New</a:t>
            </a:r>
            <a:r>
              <a:rPr lang="en-US" b="1" dirty="0"/>
              <a:t>...</a:t>
            </a:r>
            <a:r>
              <a:rPr lang="en-US" dirty="0"/>
              <a:t>"</a:t>
            </a:r>
            <a:r>
              <a:rPr lang="en-US" dirty="0" smtClean="0"/>
              <a:t>Designer Form”</a:t>
            </a:r>
            <a:endParaRPr lang="en-US" dirty="0"/>
          </a:p>
          <a:p>
            <a:pPr lvl="1"/>
            <a:r>
              <a:rPr lang="en-US" dirty="0" smtClean="0"/>
              <a:t>Or "Designer Form Class” (for C</a:t>
            </a:r>
            <a:r>
              <a:rPr lang="en-US" dirty="0"/>
              <a:t>+</a:t>
            </a:r>
            <a:r>
              <a:rPr lang="en-US" dirty="0" smtClean="0"/>
              <a:t>+ integration</a:t>
            </a:r>
            <a:r>
              <a:rPr lang="en-US" dirty="0"/>
              <a:t>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 smtClean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 smtClean="0">
                <a:latin typeface="Courier New"/>
                <a:cs typeface="Courier New"/>
              </a:rPr>
              <a:t>objectName</a:t>
            </a:r>
            <a:r>
              <a:rPr lang="en-US" i="1" dirty="0" smtClean="0"/>
              <a:t> </a:t>
            </a:r>
            <a:r>
              <a:rPr lang="en-US" i="1" dirty="0"/>
              <a:t>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Layout </a:t>
            </a:r>
            <a:r>
              <a:rPr lang="en-US" dirty="0"/>
              <a:t>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48499"/>
              </p:ext>
            </p:extLst>
          </p:nvPr>
        </p:nvGraphicFramePr>
        <p:xfrm>
          <a:off x="423336" y="1024464"/>
          <a:ext cx="8246533" cy="37793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Guidelines for Custom Widgets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 Machines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and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Animations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Framework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Groups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 Machines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State-Based User Interfaces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Styles and Style Sheets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Widget: </a:t>
            </a:r>
            <a:r>
              <a:rPr lang="en-US" dirty="0" err="1" smtClean="0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provides on-demand scrollbars for a single </a:t>
            </a:r>
            <a:r>
              <a:rPr lang="en-US" dirty="0"/>
              <a:t>child widget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works by scrolling a single (large) child widget </a:t>
            </a:r>
            <a:r>
              <a:rPr lang="en-US" dirty="0"/>
              <a:t>provided by the programmer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QAbstractScollArea</a:t>
            </a:r>
            <a:r>
              <a:rPr lang="en-GB" dirty="0"/>
              <a:t> is the base class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can by used when full control over the scrollbars and scrolling </a:t>
            </a:r>
            <a:r>
              <a:rPr lang="en-US" dirty="0"/>
              <a:t>process is required</a:t>
            </a:r>
          </a:p>
          <a:p>
            <a:endParaRPr lang="en-GB" dirty="0"/>
          </a:p>
          <a:p>
            <a:r>
              <a:rPr lang="en-GB" dirty="0"/>
              <a:t>Most window systems limit the size of a widget in both directions to be smaller than 2</a:t>
            </a:r>
            <a:r>
              <a:rPr lang="en-GB" baseline="30000" dirty="0"/>
              <a:t>16</a:t>
            </a:r>
            <a:r>
              <a:rPr lang="en-GB" dirty="0"/>
              <a:t>, but Qt deals with this limitation in a way that is transparent to the programmer</a:t>
            </a:r>
          </a:p>
          <a:p>
            <a:pPr lvl="1"/>
            <a:r>
              <a:rPr lang="en-GB" dirty="0"/>
              <a:t>It is no problem to have a huge widget (up to 2</a:t>
            </a:r>
            <a:r>
              <a:rPr lang="en-GB" baseline="30000" dirty="0"/>
              <a:t>31</a:t>
            </a:r>
            <a:r>
              <a:rPr lang="en-GB" dirty="0"/>
              <a:t>-1 pixels in each direction) inside a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75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 smtClean="0"/>
              <a:t>Finally </a:t>
            </a:r>
            <a:r>
              <a:rPr lang="en-US" dirty="0"/>
              <a:t>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that widget is nicely resizable </a:t>
            </a:r>
            <a:endParaRPr lang="en-US" dirty="0"/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dirty="0" smtClean="0"/>
              <a:t>Your Widget” derives from appropriate base class </a:t>
            </a:r>
          </a:p>
          <a:p>
            <a:r>
              <a:rPr lang="en-US" b="1" dirty="0" smtClean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Makes header independent of designer generated code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are available as public members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i="1" dirty="0" smtClean="0"/>
              <a:t>Name based on widgets object name</a:t>
            </a:r>
            <a:endParaRPr lang="en-US" i="1" dirty="0"/>
          </a:p>
          <a:p>
            <a:r>
              <a:rPr lang="en-US" dirty="0" smtClean="0"/>
              <a:t>You can set up signals &amp; slots traditionally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 smtClean="0"/>
              <a:t>Auto</a:t>
            </a:r>
            <a:r>
              <a:rPr lang="en-US" dirty="0"/>
              <a:t>-</a:t>
            </a:r>
            <a:r>
              <a:rPr lang="en-US" dirty="0" smtClean="0"/>
              <a:t>connection facility for custom slots</a:t>
            </a:r>
            <a:endParaRPr lang="en-US" dirty="0"/>
          </a:p>
          <a:p>
            <a:pPr lvl="1"/>
            <a:r>
              <a:rPr lang="en-US" dirty="0" smtClean="0"/>
              <a:t>Automatically connect signals to slots in your code </a:t>
            </a:r>
            <a:endParaRPr lang="en-US" dirty="0"/>
          </a:p>
          <a:p>
            <a:pPr lvl="2"/>
            <a:r>
              <a:rPr lang="en-US" dirty="0" smtClean="0"/>
              <a:t>Based on object name and signal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err="1" smtClean="0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</a:t>
            </a:r>
            <a:r>
              <a:rPr lang="en-US" i="1" dirty="0" smtClean="0">
                <a:latin typeface="Courier New"/>
                <a:cs typeface="Courier New"/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slot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Qt Creator: right</a:t>
            </a:r>
            <a:r>
              <a:rPr lang="en-US" dirty="0"/>
              <a:t>-</a:t>
            </a:r>
            <a:r>
              <a:rPr lang="en-US" dirty="0" smtClean="0"/>
              <a:t>click on widget and "Go To Slot” </a:t>
            </a:r>
          </a:p>
          <a:p>
            <a:pPr lvl="1"/>
            <a:r>
              <a:rPr lang="en-US" dirty="0" smtClean="0"/>
              <a:t>Generates a slot using auto</a:t>
            </a:r>
            <a:r>
              <a:rPr lang="en-US" dirty="0"/>
              <a:t>-</a:t>
            </a:r>
            <a:r>
              <a:rPr lang="en-US" dirty="0" smtClean="0"/>
              <a:t>connected name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Forms can be processed at runtime </a:t>
            </a:r>
          </a:p>
          <a:p>
            <a:pPr lvl="1"/>
            <a:r>
              <a:rPr lang="en-US" dirty="0" smtClean="0"/>
              <a:t>Produces dynamically generated user interfaces </a:t>
            </a:r>
            <a:endParaRPr lang="en-US" dirty="0"/>
          </a:p>
          <a:p>
            <a:pPr fontAlgn="auto"/>
            <a:r>
              <a:rPr lang="en-US" dirty="0"/>
              <a:t>Disadvantages </a:t>
            </a:r>
            <a:endParaRPr lang="en-US" dirty="0" smtClean="0"/>
          </a:p>
          <a:p>
            <a:pPr lvl="1"/>
            <a:r>
              <a:rPr lang="en-US" dirty="0" smtClean="0"/>
              <a:t>Slower, harder to maintain</a:t>
            </a:r>
            <a:endParaRPr lang="en-US" dirty="0"/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not available at runtime </a:t>
            </a:r>
            <a:endParaRPr lang="en-US" dirty="0"/>
          </a:p>
          <a:p>
            <a:pPr fontAlgn="auto"/>
            <a:r>
              <a:rPr lang="en-US" dirty="0" smtClean="0"/>
              <a:t>Loading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QUiLoader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QFile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Locate objects in form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ui_okButton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Dialogs in Qt are specialized widgets</a:t>
            </a:r>
          </a:p>
          <a:p>
            <a:endParaRPr lang="en-US" dirty="0"/>
          </a:p>
          <a:p>
            <a:r>
              <a:rPr lang="en-US" dirty="0" smtClean="0"/>
              <a:t>Both modal and modeless dialogs are supported</a:t>
            </a:r>
          </a:p>
          <a:p>
            <a:pPr lvl="1"/>
            <a:r>
              <a:rPr lang="en-US" dirty="0" smtClean="0"/>
              <a:t>Modal dialogs start a nested event loop, preventing other windows in the application to handle events</a:t>
            </a:r>
          </a:p>
          <a:p>
            <a:pPr lvl="1"/>
            <a:endParaRPr lang="en-US" dirty="0"/>
          </a:p>
          <a:p>
            <a:r>
              <a:rPr lang="en-US" dirty="0" smtClean="0"/>
              <a:t>Dialogs, like any forms, can be designed with Qt Designer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62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 order form dialog</a:t>
            </a:r>
            <a:endParaRPr lang="en-US" dirty="0"/>
          </a:p>
          <a:p>
            <a:pPr lvl="1"/>
            <a:r>
              <a:rPr lang="en-US" dirty="0" smtClean="0"/>
              <a:t>With fields for price, quantity and total.</a:t>
            </a:r>
            <a:endParaRPr lang="en-US" dirty="0"/>
          </a:p>
          <a:p>
            <a:pPr lvl="1"/>
            <a:r>
              <a:rPr lang="en-US" dirty="0" smtClean="0"/>
              <a:t>Total field updates itself to reflect quantity and price entered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lab-order-form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Model/View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  <a:endParaRPr lang="en-US" dirty="0" smtClean="0"/>
          </a:p>
          <a:p>
            <a:r>
              <a:rPr lang="en-US" dirty="0" smtClean="0"/>
              <a:t>Showing </a:t>
            </a:r>
            <a:r>
              <a:rPr lang="en-US" dirty="0"/>
              <a:t>Simple Data </a:t>
            </a:r>
            <a:endParaRPr lang="en-US" dirty="0" smtClean="0"/>
          </a:p>
          <a:p>
            <a:r>
              <a:rPr lang="en-US" dirty="0" smtClean="0"/>
              <a:t>Proxy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Models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Create an instance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the widget that should be inside the scrolled area</a:t>
            </a:r>
          </a:p>
          <a:p>
            <a:endParaRPr lang="en-GB" dirty="0"/>
          </a:p>
          <a:p>
            <a:r>
              <a:rPr lang="en-GB" dirty="0"/>
              <a:t>Call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setWidget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with a pointer to the widget. Note that the scroll area takes ownership of the </a:t>
            </a:r>
            <a:r>
              <a:rPr lang="en-US" dirty="0"/>
              <a:t>widget.</a:t>
            </a:r>
          </a:p>
          <a:p>
            <a:endParaRPr lang="en-GB" dirty="0"/>
          </a:p>
          <a:p>
            <a:r>
              <a:rPr lang="en-GB" dirty="0"/>
              <a:t>If the widget is a plain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GB" dirty="0"/>
              <a:t>, you’ll have to set its minimum size to avoid that it shrinks beyond intention</a:t>
            </a:r>
          </a:p>
          <a:p>
            <a:endParaRPr lang="en-GB" dirty="0"/>
          </a:p>
          <a:p>
            <a:r>
              <a:rPr lang="en-GB" dirty="0"/>
              <a:t>Add a layout manager to the widget, and add </a:t>
            </a:r>
            <a:r>
              <a:rPr lang="en-GB" dirty="0" err="1"/>
              <a:t>subwidgets</a:t>
            </a:r>
            <a:r>
              <a:rPr lang="en-GB" dirty="0"/>
              <a:t> at </a:t>
            </a:r>
            <a:r>
              <a:rPr lang="en-US" dirty="0"/>
              <a:t>your leisure</a:t>
            </a:r>
          </a:p>
          <a:p>
            <a:endParaRPr lang="en-US" dirty="0"/>
          </a:p>
          <a:p>
            <a:r>
              <a:rPr lang="en-US" dirty="0"/>
              <a:t>Optionally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setWidgetResizable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lvl="1"/>
            <a:r>
              <a:rPr lang="en-GB" dirty="0"/>
              <a:t>This will make this widget resize to the size of the viewport in case it is smaller than the viewport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266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 smtClean="0"/>
          </a:p>
          <a:p>
            <a:r>
              <a:rPr lang="en-US" dirty="0" smtClean="0"/>
              <a:t>Introducing to the concepts of model</a:t>
            </a:r>
            <a:r>
              <a:rPr lang="en-US" dirty="0"/>
              <a:t>-</a:t>
            </a:r>
            <a:r>
              <a:rPr lang="en-US" dirty="0" smtClean="0"/>
              <a:t>view</a:t>
            </a:r>
            <a:endParaRPr lang="en-US" dirty="0"/>
          </a:p>
          <a:p>
            <a:r>
              <a:rPr lang="en-US" dirty="0" smtClean="0"/>
              <a:t>Showing Data using standard item models</a:t>
            </a:r>
            <a:endParaRPr lang="en-US" dirty="0"/>
          </a:p>
          <a:p>
            <a:r>
              <a:rPr lang="en-US" dirty="0" smtClean="0"/>
              <a:t>Understand the limitations of standard item models</a:t>
            </a:r>
            <a:endParaRPr lang="en-US" dirty="0"/>
          </a:p>
          <a:p>
            <a:r>
              <a:rPr lang="en-US" dirty="0" smtClean="0"/>
              <a:t>How to interface your model with a data backend</a:t>
            </a:r>
            <a:endParaRPr lang="en-US" dirty="0"/>
          </a:p>
          <a:p>
            <a:r>
              <a:rPr lang="en-US" dirty="0" smtClean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Custom Models</a:t>
            </a:r>
            <a:endParaRPr lang="en-US" b="1" dirty="0"/>
          </a:p>
          <a:p>
            <a:r>
              <a:rPr lang="en-US" dirty="0" smtClean="0"/>
              <a:t>Writing a simple read</a:t>
            </a:r>
            <a:r>
              <a:rPr lang="en-US" dirty="0"/>
              <a:t>-</a:t>
            </a:r>
            <a:r>
              <a:rPr lang="en-US" dirty="0" smtClean="0"/>
              <a:t>only custom model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Isolated domain</a:t>
            </a:r>
            <a:r>
              <a:rPr lang="en-US" b="1" dirty="0"/>
              <a:t>-</a:t>
            </a:r>
            <a:r>
              <a:rPr lang="en-US" b="1" dirty="0" smtClean="0"/>
              <a:t>logic</a:t>
            </a:r>
            <a:endParaRPr lang="en-US" b="1" dirty="0"/>
          </a:p>
          <a:p>
            <a:pPr lvl="1"/>
            <a:r>
              <a:rPr lang="en-US" dirty="0" smtClean="0"/>
              <a:t>From input and presentation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Makes Components Independent </a:t>
            </a:r>
            <a:endParaRPr lang="en-US" dirty="0"/>
          </a:p>
          <a:p>
            <a:pPr lvl="1"/>
            <a:r>
              <a:rPr lang="en-US" dirty="0" smtClean="0"/>
              <a:t>For Development </a:t>
            </a:r>
            <a:endParaRPr lang="en-US" dirty="0"/>
          </a:p>
          <a:p>
            <a:pPr lvl="1"/>
            <a:r>
              <a:rPr lang="en-US" dirty="0" smtClean="0"/>
              <a:t>For Testing</a:t>
            </a:r>
            <a:endParaRPr lang="en-US" dirty="0"/>
          </a:p>
          <a:p>
            <a:pPr lvl="1"/>
            <a:r>
              <a:rPr lang="en-US" dirty="0" smtClean="0"/>
              <a:t>For Maintenance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Foster Component Reuse</a:t>
            </a:r>
            <a:endParaRPr lang="en-US" b="1" dirty="0"/>
          </a:p>
          <a:p>
            <a:pPr lvl="1"/>
            <a:r>
              <a:rPr lang="en-US" dirty="0" smtClean="0"/>
              <a:t>Reuse of Presentation Logic </a:t>
            </a:r>
            <a:endParaRPr lang="en-US" dirty="0"/>
          </a:p>
          <a:p>
            <a:pPr lvl="1"/>
            <a:r>
              <a:rPr lang="en-US" dirty="0" smtClean="0"/>
              <a:t>Reuse of Domain Model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Stores changed data items</a:t>
            </a:r>
          </a:p>
        </p:txBody>
      </p:sp>
      <p:sp>
        <p:nvSpPr>
          <p:cNvPr id="3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for scrollable views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list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grid </a:t>
            </a:r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along a specified path </a:t>
            </a:r>
            <a:endParaRPr lang="en-US" dirty="0"/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</a:t>
            </a:r>
            <a:r>
              <a:rPr lang="en-US" dirty="0" smtClean="0"/>
              <a:t>Classes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interface of models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Abstract Item Models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Implement to use </a:t>
            </a:r>
          </a:p>
          <a:p>
            <a:endParaRPr lang="en-US" b="1" dirty="0" smtClean="0"/>
          </a:p>
          <a:p>
            <a:r>
              <a:rPr lang="en-US" b="1" dirty="0" smtClean="0"/>
              <a:t>Ready</a:t>
            </a:r>
            <a:r>
              <a:rPr lang="en-US" b="1" dirty="0"/>
              <a:t>-</a:t>
            </a:r>
            <a:r>
              <a:rPr lang="en-US" b="1" dirty="0" smtClean="0"/>
              <a:t>Made Models</a:t>
            </a:r>
          </a:p>
          <a:p>
            <a:pPr lvl="1"/>
            <a:r>
              <a:rPr lang="en-US" dirty="0" smtClean="0"/>
              <a:t>Convenient to use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Proxy Models</a:t>
            </a:r>
            <a:endParaRPr lang="en-US" b="1" dirty="0"/>
          </a:p>
          <a:p>
            <a:pPr lvl="1"/>
            <a:r>
              <a:rPr lang="en-US" dirty="0" smtClean="0"/>
              <a:t>Reorder</a:t>
            </a:r>
            <a:r>
              <a:rPr lang="en-US" dirty="0"/>
              <a:t>/filter/</a:t>
            </a:r>
            <a:r>
              <a:rPr lang="en-US" dirty="0" smtClean="0"/>
              <a:t>sort your items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41" y="1370838"/>
            <a:ext cx="5299262" cy="36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Standard Item Model</a:t>
            </a:r>
            <a:endParaRPr lang="en-US" b="1" dirty="0"/>
          </a:p>
          <a:p>
            <a:pPr lvl="1"/>
            <a:r>
              <a:rPr lang="en-US" dirty="0" err="1" smtClean="0"/>
              <a:t>Data</a:t>
            </a:r>
            <a:r>
              <a:rPr lang="en-US" dirty="0" err="1"/>
              <a:t>+</a:t>
            </a:r>
            <a:r>
              <a:rPr lang="en-US" dirty="0" err="1" smtClean="0"/>
              <a:t>Model</a:t>
            </a:r>
            <a:r>
              <a:rPr lang="en-US" dirty="0" smtClean="0"/>
              <a:t> combined </a:t>
            </a:r>
          </a:p>
          <a:p>
            <a:pPr lvl="1"/>
            <a:r>
              <a:rPr lang="en-US" dirty="0" smtClean="0"/>
              <a:t>View is separated</a:t>
            </a:r>
            <a:endParaRPr lang="en-US" dirty="0"/>
          </a:p>
          <a:p>
            <a:pPr lvl="1"/>
            <a:r>
              <a:rPr lang="en-US" dirty="0" smtClean="0"/>
              <a:t>Model is your data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Custom Item Models</a:t>
            </a:r>
            <a:endParaRPr lang="en-US" b="1" dirty="0"/>
          </a:p>
          <a:p>
            <a:pPr lvl="1"/>
            <a:r>
              <a:rPr lang="en-US" dirty="0" smtClean="0"/>
              <a:t>Model is adapter to data </a:t>
            </a:r>
          </a:p>
          <a:p>
            <a:pPr lvl="1"/>
            <a:r>
              <a:rPr lang="en-US" dirty="0" smtClean="0"/>
              <a:t>View is separated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72471" y="1191365"/>
            <a:ext cx="2088228" cy="1512168"/>
            <a:chOff x="6904932" y="898678"/>
            <a:chExt cx="1134125" cy="76566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8939" y="94371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  <p:sp>
        <p:nvSpPr>
          <p:cNvPr id="13" name="Left-Right Arrow 12"/>
          <p:cNvSpPr/>
          <p:nvPr/>
        </p:nvSpPr>
        <p:spPr bwMode="auto">
          <a:xfrm>
            <a:off x="5263335" y="3297161"/>
            <a:ext cx="949100" cy="36004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13849" y="1551405"/>
            <a:ext cx="1494045" cy="1008112"/>
            <a:chOff x="7134795" y="3810277"/>
            <a:chExt cx="1120534" cy="50507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956392" y="183943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71639" y="181484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473963" y="2966975"/>
            <a:ext cx="1494045" cy="1008112"/>
            <a:chOff x="7134795" y="3810277"/>
            <a:chExt cx="1120534" cy="50507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3616506" y="325500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1753" y="323041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95579" y="2822959"/>
            <a:ext cx="2088228" cy="1512168"/>
            <a:chOff x="6904932" y="898678"/>
            <a:chExt cx="1134125" cy="76566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58939" y="949822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/>
              <a:t>QModelIndex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item in model</a:t>
            </a:r>
          </a:p>
          <a:p>
            <a:r>
              <a:rPr lang="en-US" dirty="0" smtClean="0"/>
              <a:t>Contains all information to specify location</a:t>
            </a:r>
          </a:p>
          <a:p>
            <a:r>
              <a:rPr lang="en-US" dirty="0" smtClean="0"/>
              <a:t>Located in given row and column </a:t>
            </a:r>
          </a:p>
          <a:p>
            <a:pPr lvl="1"/>
            <a:r>
              <a:rPr lang="en-US" dirty="0" smtClean="0"/>
              <a:t>May have a parent index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b="1" dirty="0" smtClean="0"/>
              <a:t> API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- row index refers to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column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parent of index 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if no parent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smtClean="0"/>
              <a:t>Valid index belongs to a model</a:t>
            </a:r>
            <a:endParaRPr lang="en-US" dirty="0"/>
          </a:p>
          <a:p>
            <a:pPr lvl="2"/>
            <a:r>
              <a:rPr lang="en-US" dirty="0" smtClean="0"/>
              <a:t>Valid index has non</a:t>
            </a:r>
            <a:r>
              <a:rPr lang="en-US" dirty="0"/>
              <a:t>-</a:t>
            </a:r>
            <a:r>
              <a:rPr lang="en-US" dirty="0" smtClean="0"/>
              <a:t>negative row and column numbers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the model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Data(role) </a:t>
            </a:r>
            <a:r>
              <a:rPr lang="en-US" dirty="0"/>
              <a:t>- data for given role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Rows and columns</a:t>
            </a:r>
          </a:p>
          <a:p>
            <a:pPr lvl="1"/>
            <a:r>
              <a:rPr lang="en-US" b="1" dirty="0" smtClean="0"/>
              <a:t>Item location in table model</a:t>
            </a:r>
          </a:p>
          <a:p>
            <a:pPr lvl="1"/>
            <a:r>
              <a:rPr lang="en-US" dirty="0" smtClean="0"/>
              <a:t>Item has no parent (</a:t>
            </a:r>
            <a:r>
              <a:rPr lang="en-US" dirty="0" err="1" smtClean="0">
                <a:latin typeface="Courier New"/>
                <a:cs typeface="Courier New"/>
              </a:rPr>
              <a:t>parent.isValid</a:t>
            </a:r>
            <a:r>
              <a:rPr lang="en-US" dirty="0" smtClean="0">
                <a:latin typeface="Courier New"/>
                <a:cs typeface="Courier New"/>
              </a:rPr>
              <a:t>() == false</a:t>
            </a:r>
            <a:r>
              <a:rPr lang="en-US" dirty="0" smtClean="0"/>
              <a:t>)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= model-&gt;index(0, 0,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= model-&gt;index(1,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= model-&gt;index(2,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endParaRPr lang="en-US" b="1" dirty="0" smtClean="0"/>
          </a:p>
          <a:p>
            <a:r>
              <a:rPr lang="en-US" b="1" dirty="0" smtClean="0"/>
              <a:t>Parents, rows, and columns </a:t>
            </a:r>
            <a:endParaRPr lang="en-US" dirty="0" smtClean="0"/>
          </a:p>
          <a:p>
            <a:pPr lvl="1"/>
            <a:r>
              <a:rPr lang="en-US" dirty="0" smtClean="0"/>
              <a:t>Item location in tree model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= model-&gt;index(0, 0,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= model-&gt;index(2,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// asking for index with given row, column and parent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= model-&gt;index(1, 0, </a:t>
            </a: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);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Scrollbars will by default be shown when needed. This </a:t>
            </a:r>
            <a:r>
              <a:rPr lang="en-GB" dirty="0" err="1"/>
              <a:t>behavior</a:t>
            </a:r>
            <a:r>
              <a:rPr lang="en-GB" dirty="0"/>
              <a:t> can, however, be configured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setVerticalScrollBarPolicy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setHorizontalScrollBarPolicy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GB" dirty="0"/>
          </a:p>
          <a:p>
            <a:r>
              <a:rPr lang="en-GB" dirty="0"/>
              <a:t>The value passed to the two methods is one of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ScrollBarAsNeeded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  <a:p>
            <a:r>
              <a:rPr lang="en-GB" dirty="0"/>
              <a:t>Space can be reserved outside the viewport, but still in between the scroll bars,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setViewportMargins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x-scroll-area-margins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08628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 smtClean="0"/>
              <a:t>Item performs various roles</a:t>
            </a:r>
            <a:endParaRPr lang="en-US" b="1" dirty="0"/>
          </a:p>
          <a:p>
            <a:pPr lvl="1"/>
            <a:r>
              <a:rPr lang="en-US" dirty="0" smtClean="0"/>
              <a:t>For other components (</a:t>
            </a:r>
            <a:r>
              <a:rPr lang="en-US" dirty="0"/>
              <a:t>delegate</a:t>
            </a:r>
            <a:r>
              <a:rPr lang="en-US" dirty="0" smtClean="0"/>
              <a:t>, view</a:t>
            </a:r>
            <a:r>
              <a:rPr lang="en-US" dirty="0"/>
              <a:t>,...) </a:t>
            </a:r>
          </a:p>
          <a:p>
            <a:r>
              <a:rPr lang="en-US" b="1" dirty="0" smtClean="0"/>
              <a:t>Supplies different data </a:t>
            </a:r>
            <a:endParaRPr lang="en-US" dirty="0"/>
          </a:p>
          <a:p>
            <a:pPr lvl="1"/>
            <a:r>
              <a:rPr lang="en-US" dirty="0" smtClean="0"/>
              <a:t>For different situations </a:t>
            </a:r>
            <a:endParaRPr lang="en-US" dirty="0"/>
          </a:p>
          <a:p>
            <a:pPr fontAlgn="auto"/>
            <a:r>
              <a:rPr lang="en-US" b="1" dirty="0" smtClean="0"/>
              <a:t>Example: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used display string in view </a:t>
            </a:r>
            <a:endParaRPr lang="en-US" dirty="0"/>
          </a:p>
          <a:p>
            <a:pPr fontAlgn="auto"/>
            <a:r>
              <a:rPr lang="en-US" b="1" dirty="0" smtClean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 smtClean="0"/>
              <a:t>Standard roles</a:t>
            </a:r>
            <a:endParaRPr lang="en-US" b="1" dirty="0"/>
          </a:p>
          <a:p>
            <a:pPr lvl="1"/>
            <a:r>
              <a:rPr lang="en-US" dirty="0" smtClean="0"/>
              <a:t>Defined by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Item Roles in C++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Asking for display text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Item properties in QML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Default mappings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display in QML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DecorationRole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decoration in QML </a:t>
            </a:r>
          </a:p>
          <a:p>
            <a:r>
              <a:rPr lang="en-US" dirty="0"/>
              <a:t>Add additional mappings by re-implementing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06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Models 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Export model instance </a:t>
            </a:r>
          </a:p>
          <a:p>
            <a:pPr lvl="1"/>
            <a:r>
              <a:rPr lang="en-US" dirty="0"/>
              <a:t>Create model instance in C++ </a:t>
            </a:r>
          </a:p>
          <a:p>
            <a:pPr lvl="1"/>
            <a:r>
              <a:rPr lang="en-US" dirty="0"/>
              <a:t>Set as a context property on the view's engine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/>
              <a:t>Use in QML by id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model: _model } </a:t>
            </a:r>
          </a:p>
          <a:p>
            <a:pPr fontAlgn="auto"/>
            <a:r>
              <a:rPr lang="en-US" dirty="0"/>
              <a:t>Export model type </a:t>
            </a:r>
          </a:p>
          <a:p>
            <a:pPr lvl="1"/>
            <a:r>
              <a:rPr lang="en-US" dirty="0"/>
              <a:t>Register custom model class with QML type system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import Models 1.0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model: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994403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Structures</a:t>
            </a:r>
            <a:endParaRPr lang="en-US" b="1" dirty="0"/>
          </a:p>
          <a:p>
            <a:pPr lvl="1"/>
            <a:r>
              <a:rPr lang="en-US" dirty="0" smtClean="0"/>
              <a:t>List, Table and Tree </a:t>
            </a:r>
            <a:endParaRPr lang="en-US" dirty="0"/>
          </a:p>
          <a:p>
            <a:r>
              <a:rPr lang="en-US" b="1" dirty="0" smtClean="0"/>
              <a:t>Components</a:t>
            </a:r>
            <a:endParaRPr lang="en-US" b="1" dirty="0"/>
          </a:p>
          <a:p>
            <a:pPr lvl="1"/>
            <a:r>
              <a:rPr lang="en-US" dirty="0" smtClean="0"/>
              <a:t>Model - Adapter to Data </a:t>
            </a:r>
          </a:p>
          <a:p>
            <a:pPr lvl="1"/>
            <a:r>
              <a:rPr lang="en-US" dirty="0" smtClean="0"/>
              <a:t>View - Displays Structure </a:t>
            </a:r>
          </a:p>
          <a:p>
            <a:pPr lvl="1"/>
            <a:r>
              <a:rPr lang="en-US" dirty="0" smtClean="0"/>
              <a:t>Delegate – Paints Item</a:t>
            </a:r>
            <a:endParaRPr lang="en-US" dirty="0"/>
          </a:p>
          <a:p>
            <a:pPr lvl="1"/>
            <a:r>
              <a:rPr lang="en-US" dirty="0" smtClean="0"/>
              <a:t>Index – Location in Model </a:t>
            </a:r>
            <a:endParaRPr lang="en-US" dirty="0"/>
          </a:p>
          <a:p>
            <a:r>
              <a:rPr lang="en-US" b="1" dirty="0" smtClean="0"/>
              <a:t>Views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GridView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PathView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Other Abstract Models </a:t>
            </a:r>
          </a:p>
          <a:p>
            <a:pPr lvl="1"/>
            <a:r>
              <a:rPr lang="en-US" dirty="0" smtClean="0"/>
              <a:t>Ready</a:t>
            </a:r>
            <a:r>
              <a:rPr lang="en-US" dirty="0"/>
              <a:t>-</a:t>
            </a:r>
            <a:r>
              <a:rPr lang="en-US" dirty="0" smtClean="0"/>
              <a:t>Made Models</a:t>
            </a:r>
            <a:endParaRPr lang="en-US" dirty="0"/>
          </a:p>
          <a:p>
            <a:pPr lvl="1"/>
            <a:r>
              <a:rPr lang="en-US" dirty="0" smtClean="0"/>
              <a:t>Proxy Models </a:t>
            </a:r>
            <a:endParaRPr lang="en-US" dirty="0"/>
          </a:p>
          <a:p>
            <a:r>
              <a:rPr lang="en-US" b="1" dirty="0" smtClean="0"/>
              <a:t>Index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Item Role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Standard Roles in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Classic item-based approach</a:t>
            </a:r>
            <a:endParaRPr lang="en-US" dirty="0"/>
          </a:p>
          <a:p>
            <a:pPr lvl="1"/>
            <a:r>
              <a:rPr lang="en-US" dirty="0" smtClean="0"/>
              <a:t>Only practical for small sets of data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 smtClean="0"/>
              <a:t>"</a:t>
            </a:r>
            <a:r>
              <a:rPr lang="en-US" i="1" dirty="0"/>
              <a:t>B(0,1</a:t>
            </a:r>
            <a:r>
              <a:rPr lang="en-US" i="1" dirty="0" smtClean="0"/>
              <a:t>)” and "</a:t>
            </a:r>
            <a:r>
              <a:rPr lang="en-US" i="1" dirty="0"/>
              <a:t>C(0,0</a:t>
            </a:r>
            <a:r>
              <a:rPr lang="en-US" i="1" dirty="0" smtClean="0"/>
              <a:t>)” – Not visible. (list view is only 1</a:t>
            </a:r>
            <a:r>
              <a:rPr lang="en-US" i="1" dirty="0"/>
              <a:t>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ex-standarditemmodell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Demo Model</a:t>
            </a:r>
            <a:endParaRPr lang="en-US" dirty="0"/>
          </a:p>
          <a:p>
            <a:pPr lvl="1"/>
            <a:r>
              <a:rPr lang="en-US" dirty="0" smtClean="0"/>
              <a:t>62 most populous cities of the world </a:t>
            </a:r>
          </a:p>
          <a:p>
            <a:pPr lvl="1"/>
            <a:r>
              <a:rPr lang="en-US" dirty="0" smtClean="0"/>
              <a:t>Data in CSV file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Columns</a:t>
            </a:r>
            <a:endParaRPr lang="en-US" dirty="0"/>
          </a:p>
          <a:p>
            <a:pPr lvl="1"/>
            <a:r>
              <a:rPr lang="en-US" i="1" dirty="0" smtClean="0"/>
              <a:t>City | Country | Population | Area | Flag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Implemented as data backend</a:t>
            </a:r>
            <a:endParaRPr lang="en-US" dirty="0"/>
          </a:p>
          <a:p>
            <a:pPr lvl="1"/>
            <a:r>
              <a:rPr lang="en-US" dirty="0" smtClean="0"/>
              <a:t>Internal implementation is hidden </a:t>
            </a:r>
          </a:p>
          <a:p>
            <a:pPr lvl="1"/>
            <a:r>
              <a:rPr lang="en-US" dirty="0" smtClean="0"/>
              <a:t>Code in </a:t>
            </a:r>
            <a:r>
              <a:rPr lang="en-US" dirty="0" err="1" smtClean="0">
                <a:latin typeface="Courier New"/>
                <a:cs typeface="Courier New"/>
              </a:rPr>
              <a:t>CityEngine</a:t>
            </a:r>
            <a:r>
              <a:rPr lang="en-US" dirty="0" smtClean="0"/>
              <a:t> class </a:t>
            </a:r>
            <a:endParaRPr lang="en-US" dirty="0"/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</a:t>
            </a:r>
            <a:r>
              <a:rPr lang="en-US" dirty="0" smtClean="0"/>
              <a:t>API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CityEngine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in </a:t>
            </a:r>
            <a:r>
              <a:rPr lang="en-US" dirty="0" err="1" smtClean="0">
                <a:latin typeface="Courier New"/>
                <a:cs typeface="Courier New"/>
              </a:rPr>
              <a:t>citymodel.cpp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Display cities grouped by countries </a:t>
            </a:r>
            <a:endParaRPr lang="en-US" dirty="0"/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Proxy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Widget: </a:t>
            </a:r>
            <a:r>
              <a:rPr lang="en-US" dirty="0" err="1" smtClean="0"/>
              <a:t>QMdiArea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QMdiArea</a:t>
            </a:r>
            <a:r>
              <a:rPr lang="en-US" dirty="0"/>
              <a:t> – Window manager for sub-windows</a:t>
            </a:r>
          </a:p>
          <a:p>
            <a:pPr lvl="1"/>
            <a:r>
              <a:rPr lang="en-US" dirty="0"/>
              <a:t>Supports tiling and cascading sub-windows</a:t>
            </a:r>
          </a:p>
          <a:p>
            <a:pPr lvl="1"/>
            <a:r>
              <a:rPr lang="en-US" dirty="0"/>
              <a:t>Provides slots to add, remove, and activate sub-windows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QAbstractScrollArea</a:t>
            </a:r>
            <a:r>
              <a:rPr lang="en-US" dirty="0"/>
              <a:t> subclass (by default scroll bars off)</a:t>
            </a:r>
          </a:p>
          <a:p>
            <a:pPr lvl="1"/>
            <a:r>
              <a:rPr lang="en-US" dirty="0"/>
              <a:t>Subclass and use the viewport to define the visible area size </a:t>
            </a:r>
          </a:p>
          <a:p>
            <a:pPr lvl="1"/>
            <a:r>
              <a:rPr lang="en-US" dirty="0"/>
              <a:t>Two view modes: </a:t>
            </a:r>
            <a:r>
              <a:rPr lang="en-US" dirty="0" err="1"/>
              <a:t>subwindow</a:t>
            </a:r>
            <a:r>
              <a:rPr lang="en-US" dirty="0"/>
              <a:t> with frames and tabbed mode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QMdiSubWindow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Document (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) container </a:t>
            </a:r>
          </a:p>
          <a:p>
            <a:pPr lvl="1"/>
            <a:r>
              <a:rPr lang="en-US" dirty="0" smtClean="0"/>
              <a:t>Manage </a:t>
            </a:r>
            <a:r>
              <a:rPr lang="en-US" dirty="0"/>
              <a:t>your windows with “standard” window methods (</a:t>
            </a:r>
            <a:r>
              <a:rPr lang="en-US" dirty="0">
                <a:latin typeface="Courier New"/>
                <a:cs typeface="Courier New"/>
              </a:rPr>
              <a:t>show(), </a:t>
            </a:r>
            <a:r>
              <a:rPr lang="en-US" dirty="0" err="1">
                <a:latin typeface="Courier New"/>
                <a:cs typeface="Courier New"/>
              </a:rPr>
              <a:t>showMaximized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showFullScreen</a:t>
            </a:r>
            <a:r>
              <a:rPr lang="en-US" dirty="0">
                <a:latin typeface="Courier New"/>
                <a:cs typeface="Courier New"/>
              </a:rPr>
              <a:t>(), hide(), move()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Provides a sub-window list (in the creation, stacking or activation history order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x-mdi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3310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Transforms structure of source model </a:t>
            </a:r>
          </a:p>
          <a:p>
            <a:pPr lvl="1"/>
            <a:r>
              <a:rPr lang="en-US" dirty="0" smtClean="0"/>
              <a:t>Maps indexes to new indexes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insert proxy model between model and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</a:t>
            </a:r>
            <a:r>
              <a:rPr lang="en-US" dirty="0"/>
              <a:t>Need to load all data to sort or filter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</a:t>
            </a:r>
            <a:r>
              <a:rPr lang="en-US" dirty="0" smtClean="0"/>
              <a:t> - </a:t>
            </a:r>
            <a:r>
              <a:rPr lang="en-US" dirty="0" err="1"/>
              <a:t>QSortFilterProxyModel</a:t>
            </a:r>
            <a:r>
              <a:rPr lang="en-US" dirty="0"/>
              <a:t>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 smtClean="0"/>
              <a:t>Sorting with Proxy Model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 smtClean="0"/>
              <a:t>Filter via </a:t>
            </a:r>
            <a:r>
              <a:rPr lang="en-US" b="1" dirty="0" err="1" smtClean="0">
                <a:latin typeface="Courier New"/>
                <a:cs typeface="Courier New"/>
              </a:rPr>
              <a:t>TextInput</a:t>
            </a:r>
            <a:r>
              <a:rPr lang="en-US" b="1" dirty="0" err="1" smtClean="0"/>
              <a:t>’s</a:t>
            </a:r>
            <a:r>
              <a:rPr lang="en-US" b="1" dirty="0" smtClean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ex-sort</a:t>
            </a:r>
            <a:r>
              <a:rPr lang="fi-FI" sz="1400" dirty="0" err="1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filter-tableview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Variety of classes to choose from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 dimensional list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QAbstractTableModel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Two</a:t>
            </a:r>
            <a:r>
              <a:rPr lang="en-US" dirty="0"/>
              <a:t>-</a:t>
            </a:r>
            <a:r>
              <a:rPr lang="en-US" dirty="0" smtClean="0"/>
              <a:t>dimensional tables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Generic model class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QStringListModel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</a:t>
            </a:r>
            <a:r>
              <a:rPr lang="en-US" dirty="0"/>
              <a:t>-</a:t>
            </a:r>
            <a:r>
              <a:rPr lang="en-US" dirty="0" smtClean="0"/>
              <a:t>dimensional model </a:t>
            </a:r>
          </a:p>
          <a:p>
            <a:pPr lvl="1"/>
            <a:r>
              <a:rPr lang="en-US" dirty="0" smtClean="0"/>
              <a:t>Works on string list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QStandardItemModel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Model that stores the data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DisplayRole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headerData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section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dataChanged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topLeft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bottomRight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beginInsertRows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endInsertRows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beginRemoveRows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endRemoveRows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implement a City List Model </a:t>
            </a:r>
          </a:p>
          <a:p>
            <a:r>
              <a:rPr lang="en-US" dirty="0" smtClean="0"/>
              <a:t>Given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Start with solution of </a:t>
            </a:r>
            <a:r>
              <a:rPr lang="en-US" dirty="0" err="1" smtClean="0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 smtClean="0"/>
              <a:t>Your Task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Rebase </a:t>
            </a:r>
            <a:r>
              <a:rPr lang="en-US" dirty="0" err="1" smtClean="0">
                <a:latin typeface="Courier New"/>
                <a:cs typeface="Courier New"/>
              </a:rPr>
              <a:t>CityModel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QAbstractListModel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Optional</a:t>
            </a:r>
            <a:endParaRPr lang="en-US" b="1" dirty="0"/>
          </a:p>
          <a:p>
            <a:pPr lvl="1"/>
            <a:r>
              <a:rPr lang="en-US" dirty="0" smtClean="0"/>
              <a:t>Make the model editable</a:t>
            </a:r>
            <a:endParaRPr lang="en-US" dirty="0"/>
          </a:p>
          <a:p>
            <a:pPr lvl="1"/>
            <a:r>
              <a:rPr lang="en-US" dirty="0" smtClean="0"/>
              <a:t>Enable adding / removing cities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sol-cities-standarditem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Delegates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Layout </a:t>
            </a:r>
            <a:r>
              <a:rPr lang="en-US" dirty="0" smtClean="0"/>
              <a:t>Management – Doing </a:t>
            </a:r>
            <a:r>
              <a:rPr lang="en-US" dirty="0"/>
              <a:t>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 and resize widgets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</a:t>
            </a:r>
          </a:p>
          <a:p>
            <a:r>
              <a:rPr lang="en-US" dirty="0" smtClean="0"/>
              <a:t>Editing </a:t>
            </a:r>
            <a:r>
              <a:rPr lang="en-US" dirty="0"/>
              <a:t>item data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Widget Mapper </a:t>
            </a:r>
            <a:endParaRPr lang="en-US" dirty="0" smtClean="0"/>
          </a:p>
          <a:p>
            <a:r>
              <a:rPr lang="en-US" dirty="0" smtClean="0"/>
              <a:t>Drag </a:t>
            </a:r>
            <a:r>
              <a:rPr lang="en-US" dirty="0"/>
              <a:t>and Drop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Tree Model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 smtClean="0"/>
              <a:t>Editable Models</a:t>
            </a:r>
            <a:endParaRPr lang="en-US" dirty="0"/>
          </a:p>
          <a:p>
            <a:r>
              <a:rPr lang="en-US" dirty="0" smtClean="0"/>
              <a:t>Custom Delegates</a:t>
            </a:r>
            <a:endParaRPr lang="en-US" dirty="0"/>
          </a:p>
          <a:p>
            <a:r>
              <a:rPr lang="en-US" dirty="0" smtClean="0"/>
              <a:t>Using Data Widget Mapper </a:t>
            </a:r>
          </a:p>
          <a:p>
            <a:r>
              <a:rPr lang="en-US" dirty="0" smtClean="0"/>
              <a:t>Custom Proxy Models</a:t>
            </a:r>
            <a:endParaRPr lang="en-US" dirty="0"/>
          </a:p>
          <a:p>
            <a:r>
              <a:rPr lang="en-US" dirty="0" smtClean="0"/>
              <a:t>Drag and Drop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QAbstractItemDelegate</a:t>
            </a:r>
            <a:r>
              <a:rPr lang="en-US" dirty="0" smtClean="0"/>
              <a:t> subclasses </a:t>
            </a:r>
          </a:p>
          <a:p>
            <a:pPr lvl="1"/>
            <a:r>
              <a:rPr lang="en-US" dirty="0" smtClean="0"/>
              <a:t>Control appearance of items in views </a:t>
            </a:r>
          </a:p>
          <a:p>
            <a:pPr lvl="1"/>
            <a:r>
              <a:rPr lang="en-US" dirty="0" smtClean="0"/>
              <a:t>Provide edit and display mechanisms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QItemDelegate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QStyledItemDelegate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 delegates </a:t>
            </a:r>
          </a:p>
          <a:p>
            <a:pPr lvl="1"/>
            <a:r>
              <a:rPr lang="en-US" dirty="0" smtClean="0"/>
              <a:t>Suitable in most cases</a:t>
            </a:r>
            <a:endParaRPr lang="en-US" dirty="0"/>
          </a:p>
          <a:p>
            <a:pPr lvl="1"/>
            <a:r>
              <a:rPr lang="en-US" dirty="0" err="1" smtClean="0"/>
              <a:t>Modelneedstoprovideappropriatedata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to go for Custom Delegates?</a:t>
            </a:r>
            <a:endParaRPr lang="en-US" dirty="0"/>
          </a:p>
          <a:p>
            <a:pPr lvl="1"/>
            <a:r>
              <a:rPr lang="en-US" dirty="0" smtClean="0"/>
              <a:t>More control over appearance of items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</a:t>
            </a:r>
            <a:r>
              <a:rPr lang="en-US" i="1" dirty="0" smtClean="0"/>
              <a:t>table shown </a:t>
            </a:r>
            <a:r>
              <a:rPr lang="en-US" i="1" dirty="0"/>
              <a:t>has no custom delegate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No need for custom delegate!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customize appearance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/>
              <a:t>QAbstractItemDelegate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3144212"/>
            <a:ext cx="2243667" cy="235365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userType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sz="1200" dirty="0">
                <a:latin typeface="Courier New"/>
                <a:cs typeface="Courier New"/>
              </a:rPr>
              <a:t>MAX_VALUE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fillRect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MIN_BAR_WIDTH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fontMetrics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ex-bargraph-delegate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 err="1" smtClean="0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For editing a series of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</a:t>
            </a:r>
            <a:r>
              <a:rPr lang="en-US" dirty="0" smtClean="0"/>
              <a:t>Editor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editor by index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data to editor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42245" y="3440292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indexOf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setCurrentIndex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Management – Let Qt Handle the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Define the position and size for top-level </a:t>
            </a:r>
            <a:r>
              <a:rPr lang="en-US" dirty="0" smtClean="0"/>
              <a:t>widgets only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setGeometry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resize() </a:t>
            </a:r>
            <a:r>
              <a:rPr lang="en-US" dirty="0"/>
              <a:t>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move()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Manage the layout of child widgets with layout classes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your UI scalable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LTR and RTL into account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font sizes into account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All layout classes subclass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a widget itself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QFormLayout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Some widgets use directly the layouts: </a:t>
            </a:r>
            <a:r>
              <a:rPr lang="en-US" dirty="0" err="1">
                <a:latin typeface="Courier New"/>
                <a:cs typeface="Courier New"/>
              </a:rPr>
              <a:t>QTabWidget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QStackedWidget</a:t>
            </a:r>
            <a:r>
              <a:rPr lang="en-US" dirty="0"/>
              <a:t> use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</a:t>
            </a:r>
            <a:r>
              <a:rPr lang="en-US" dirty="0" smtClean="0"/>
              <a:t>Data </a:t>
            </a:r>
            <a:r>
              <a:rPr lang="en-US" dirty="0"/>
              <a:t>to the </a:t>
            </a:r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user finished editing </a:t>
            </a:r>
          </a:p>
          <a:p>
            <a:pPr lvl="1"/>
            <a:r>
              <a:rPr lang="en-US" dirty="0" smtClean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editor has finished editing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sz="1200" dirty="0" err="1">
                <a:latin typeface="Courier New"/>
                <a:cs typeface="Courier New"/>
              </a:rPr>
              <a:t>currentText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commitData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hint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</a:t>
            </a:r>
            <a:r>
              <a:rPr lang="en-US" dirty="0" smtClean="0"/>
              <a:t>Editor's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Delegate manages editor's geometry </a:t>
            </a:r>
          </a:p>
          <a:p>
            <a:r>
              <a:rPr lang="en-US" dirty="0" smtClean="0"/>
              <a:t>View provides geometry information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QStyleOptionViewItem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Case of multi</a:t>
            </a:r>
            <a:r>
              <a:rPr lang="en-US" dirty="0"/>
              <a:t>-</a:t>
            </a:r>
            <a:r>
              <a:rPr lang="en-US" dirty="0" smtClean="0"/>
              <a:t>index editor</a:t>
            </a:r>
            <a:endParaRPr lang="en-US" dirty="0"/>
          </a:p>
          <a:p>
            <a:pPr lvl="1"/>
            <a:r>
              <a:rPr lang="en-US" dirty="0" smtClean="0"/>
              <a:t>Position editor in relation to indexes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364844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expandedTo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ex-editor-delegate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Type-Based </a:t>
            </a:r>
            <a:r>
              <a:rPr lang="en-US" dirty="0"/>
              <a:t>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color editor widget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Registering editor for type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849967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QItemEditorCreatorBase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QStandardItemEditorCreator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setDefaultFactory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 smtClean="0"/>
              <a:t>QDataWidgetMapper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Maps model sections to widgets </a:t>
            </a:r>
            <a:endParaRPr lang="en-US" dirty="0"/>
          </a:p>
          <a:p>
            <a:r>
              <a:rPr lang="en-US" dirty="0" smtClean="0"/>
              <a:t>Widgets updated, when current </a:t>
            </a:r>
            <a:r>
              <a:rPr lang="en-US" dirty="0"/>
              <a:t>index changes </a:t>
            </a:r>
          </a:p>
          <a:p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Horizontal =&gt; Data Columns </a:t>
            </a:r>
          </a:p>
          <a:p>
            <a:pPr lvl="1"/>
            <a:r>
              <a:rPr lang="en-US" dirty="0" smtClean="0"/>
              <a:t>Vertical =&gt; Data Rows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QDataWidgetMapper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Mapping Setup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Track Navigation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nameEdit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addressEdit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ageSpinBox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6"/>
            <a:ext cx="7817012" cy="486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nextButton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clicked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toNext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previousButton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clicked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toPrevious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Only one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/>
              <a:t> property per class</a:t>
            </a:r>
            <a:endParaRPr lang="en-US" dirty="0"/>
          </a:p>
          <a:p>
            <a:r>
              <a:rPr lang="en-US" dirty="0" smtClean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READ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WRITE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textChanged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smtClean="0">
                <a:latin typeface="Courier New"/>
                <a:cs typeface="Courier New"/>
              </a:rPr>
              <a:t>USER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Enable the View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has to provide support for drag and drop operations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needs to support actions 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setAcceptDrops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setDropIndicatorShown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return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CopyAction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MoveAction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Managed widget = a widget geometry is managed by a layout</a:t>
            </a:r>
          </a:p>
          <a:p>
            <a:endParaRPr lang="en-US" dirty="0"/>
          </a:p>
          <a:p>
            <a:r>
              <a:rPr lang="en-US" dirty="0"/>
              <a:t>The layout is based on widget and layout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size for the widget in the layout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minimum size for the widget in the layout</a:t>
            </a:r>
          </a:p>
          <a:p>
            <a:pPr lvl="1"/>
            <a:r>
              <a:rPr lang="en-US" dirty="0"/>
              <a:t>Stretch factor, strut etc. </a:t>
            </a:r>
          </a:p>
          <a:p>
            <a:endParaRPr lang="en-US" dirty="0"/>
          </a:p>
          <a:p>
            <a:r>
              <a:rPr lang="en-US" dirty="0"/>
              <a:t>Instead of re-implementing the virtual functions, it is possible to call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minimum and maximum sizes set to the same value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The default maximum is </a:t>
            </a:r>
            <a:r>
              <a:rPr lang="en-US" dirty="0">
                <a:latin typeface="Courier New"/>
                <a:cs typeface="Courier New"/>
              </a:rPr>
              <a:t>QWIDGETSIZE_MAX (2&lt;&lt;24) - 1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 smtClean="0"/>
              <a:t>QStandardItemModel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Setup of Model </a:t>
            </a:r>
          </a:p>
          <a:p>
            <a:pPr lvl="1"/>
            <a:r>
              <a:rPr lang="en-US" dirty="0" smtClean="0"/>
              <a:t>Model is ready by default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qabstractitemmodeldatalist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qstandarditemmodeldatalist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QStandardItem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ex-dnd-list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/>
              <a:t>QAbstractItemModel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Editable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Insert</a:t>
            </a:r>
            <a:r>
              <a:rPr lang="en-US" dirty="0"/>
              <a:t>-Remove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Lazy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Drag </a:t>
            </a:r>
            <a:r>
              <a:rPr lang="en-US" dirty="0"/>
              <a:t>and Drop Model </a:t>
            </a:r>
            <a:endParaRPr lang="en-US" dirty="0">
              <a:effectLst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parentNode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horizontally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vertically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the widgets in a grid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a (</a:t>
            </a:r>
            <a:r>
              <a:rPr lang="en-US" dirty="0"/>
              <a:t>label</a:t>
            </a:r>
            <a:r>
              <a:rPr lang="en-US" dirty="0" smtClean="0"/>
              <a:t>, widget) pairs in two columns</a:t>
            </a:r>
            <a:r>
              <a:rPr lang="en-US" dirty="0"/>
              <a:t>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widgets in a stack </a:t>
            </a:r>
          </a:p>
          <a:p>
            <a:pPr lvl="2"/>
            <a:r>
              <a:rPr lang="en-US" dirty="0" smtClean="0"/>
              <a:t>Only top most is visible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Qt model/view framework, what are view, model, delegate, role, item, index?</a:t>
            </a:r>
          </a:p>
          <a:p>
            <a:r>
              <a:rPr lang="en-US" dirty="0" smtClean="0"/>
              <a:t>What kind of item model classes exist?</a:t>
            </a:r>
          </a:p>
          <a:p>
            <a:r>
              <a:rPr lang="en-US" dirty="0" smtClean="0"/>
              <a:t>When would you implement a custom delegate?</a:t>
            </a:r>
          </a:p>
          <a:p>
            <a:r>
              <a:rPr lang="en-US" dirty="0" smtClean="0"/>
              <a:t>How delegate data is written to the model?</a:t>
            </a:r>
          </a:p>
          <a:p>
            <a:r>
              <a:rPr lang="en-US" dirty="0" smtClean="0"/>
              <a:t>How model data is sorted?</a:t>
            </a:r>
          </a:p>
          <a:p>
            <a:r>
              <a:rPr lang="en-US" dirty="0" smtClean="0"/>
              <a:t>Who owns the model?</a:t>
            </a:r>
          </a:p>
          <a:p>
            <a:r>
              <a:rPr lang="en-US" dirty="0" smtClean="0"/>
              <a:t>Can models be shared between views?</a:t>
            </a:r>
          </a:p>
          <a:p>
            <a:r>
              <a:rPr lang="en-US" dirty="0" smtClean="0"/>
              <a:t>Is it possible to use the same model in widgets and QML?</a:t>
            </a:r>
          </a:p>
        </p:txBody>
      </p:sp>
    </p:spTree>
    <p:extLst>
      <p:ext uri="{BB962C8B-B14F-4D97-AF65-F5344CB8AC3E}">
        <p14:creationId xmlns:p14="http://schemas.microsoft.com/office/powerpoint/2010/main" val="278782980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Qt model/view framework allows the separation of model and views</a:t>
            </a:r>
          </a:p>
          <a:p>
            <a:endParaRPr lang="en-US" dirty="0"/>
          </a:p>
          <a:p>
            <a:r>
              <a:rPr lang="en-US" dirty="0" smtClean="0"/>
              <a:t>Model classes derive from </a:t>
            </a:r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Custom models can be implemented for memory and performance optimizations </a:t>
            </a:r>
          </a:p>
          <a:p>
            <a:pPr lvl="1"/>
            <a:endParaRPr lang="en-US" dirty="0"/>
          </a:p>
          <a:p>
            <a:r>
              <a:rPr lang="en-US" dirty="0" smtClean="0"/>
              <a:t>Model data is referenced with index</a:t>
            </a:r>
          </a:p>
          <a:p>
            <a:pPr lvl="1"/>
            <a:r>
              <a:rPr lang="en-US" dirty="0" smtClean="0"/>
              <a:t>A data item may have several roles</a:t>
            </a:r>
          </a:p>
          <a:p>
            <a:pPr lvl="1"/>
            <a:r>
              <a:rPr lang="en-US" dirty="0" smtClean="0"/>
              <a:t>Roles will be used by the delegate to render the item</a:t>
            </a:r>
          </a:p>
          <a:p>
            <a:pPr lvl="1"/>
            <a:endParaRPr lang="en-US" dirty="0"/>
          </a:p>
          <a:p>
            <a:r>
              <a:rPr lang="en-US" dirty="0" smtClean="0"/>
              <a:t>Model subclasses exist for sorting and filtering model data</a:t>
            </a:r>
          </a:p>
          <a:p>
            <a:endParaRPr lang="en-US" dirty="0"/>
          </a:p>
          <a:p>
            <a:r>
              <a:rPr lang="en-US" dirty="0" smtClean="0"/>
              <a:t>Models may support</a:t>
            </a:r>
          </a:p>
          <a:p>
            <a:pPr lvl="1"/>
            <a:r>
              <a:rPr lang="en-US" dirty="0" smtClean="0"/>
              <a:t>Lazy loading</a:t>
            </a:r>
          </a:p>
          <a:p>
            <a:pPr lvl="1"/>
            <a:r>
              <a:rPr lang="en-US" dirty="0" smtClean="0"/>
              <a:t>Drag and drop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9710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GraphicsView</a:t>
            </a:r>
            <a:r>
              <a:rPr lang="en-US" dirty="0" smtClean="0"/>
              <a:t> Classes</a:t>
            </a:r>
          </a:p>
          <a:p>
            <a:r>
              <a:rPr lang="en-US" dirty="0" smtClean="0"/>
              <a:t>Coordinate Systems and Transformations </a:t>
            </a:r>
          </a:p>
          <a:p>
            <a:r>
              <a:rPr lang="en-US" dirty="0" smtClean="0"/>
              <a:t>Creating Custom Items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/>
              <a:t>-</a:t>
            </a:r>
            <a:r>
              <a:rPr lang="en-US" dirty="0" smtClean="0"/>
              <a:t>related classes </a:t>
            </a:r>
          </a:p>
          <a:p>
            <a:r>
              <a:rPr lang="en-US" dirty="0" smtClean="0"/>
              <a:t>Coordinate Schemes, Transformations </a:t>
            </a:r>
          </a:p>
          <a:p>
            <a:r>
              <a:rPr lang="en-US" dirty="0" smtClean="0"/>
              <a:t>Extending items </a:t>
            </a:r>
          </a:p>
          <a:p>
            <a:pPr lvl="1"/>
            <a:r>
              <a:rPr lang="en-US" dirty="0" smtClean="0"/>
              <a:t>Event handling </a:t>
            </a:r>
          </a:p>
          <a:p>
            <a:pPr lvl="1"/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Boundaries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</a:t>
            </a:r>
            <a:r>
              <a:rPr lang="en-US" kern="1800" dirty="0" err="1" smtClean="0">
                <a:solidFill>
                  <a:srgbClr val="FFFFFF"/>
                </a:solidFill>
              </a:rPr>
              <a:t>GraphicsView</a:t>
            </a:r>
            <a:r>
              <a:rPr lang="en-US" kern="1800" dirty="0" smtClean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Provides:</a:t>
            </a:r>
            <a:endParaRPr lang="en-US" dirty="0"/>
          </a:p>
          <a:p>
            <a:pPr lvl="1"/>
            <a:r>
              <a:rPr lang="en-US" dirty="0" smtClean="0"/>
              <a:t>A surface for managing interactive 2D graphical items</a:t>
            </a:r>
          </a:p>
          <a:p>
            <a:pPr lvl="1"/>
            <a:r>
              <a:rPr lang="en-US" dirty="0" smtClean="0"/>
              <a:t>A view widget for visualizing the items </a:t>
            </a:r>
            <a:endParaRPr lang="en-US" dirty="0"/>
          </a:p>
          <a:p>
            <a:r>
              <a:rPr lang="en-US" dirty="0" smtClean="0"/>
              <a:t>Uses MVC paradigm</a:t>
            </a:r>
            <a:endParaRPr lang="en-US" dirty="0"/>
          </a:p>
          <a:p>
            <a:r>
              <a:rPr lang="en-US" dirty="0" smtClean="0"/>
              <a:t>Resolution Independent </a:t>
            </a:r>
            <a:endParaRPr lang="en-US" dirty="0"/>
          </a:p>
          <a:p>
            <a:r>
              <a:rPr lang="en-US" dirty="0" smtClean="0"/>
              <a:t>Animation Support</a:t>
            </a:r>
            <a:endParaRPr lang="en-US" dirty="0"/>
          </a:p>
          <a:p>
            <a:r>
              <a:rPr lang="en-US" dirty="0" smtClean="0"/>
              <a:t>Fast item discovery, hit tests, collision detection </a:t>
            </a:r>
          </a:p>
          <a:p>
            <a:pPr lvl="1"/>
            <a:r>
              <a:rPr lang="en-US" dirty="0" smtClean="0"/>
              <a:t>Using Binary Space Partitioning (</a:t>
            </a:r>
            <a:r>
              <a:rPr lang="en-US" dirty="0"/>
              <a:t>BSP</a:t>
            </a:r>
            <a:r>
              <a:rPr lang="en-US" dirty="0" smtClean="0"/>
              <a:t>) tree indexes</a:t>
            </a:r>
            <a:endParaRPr lang="en-US" dirty="0"/>
          </a:p>
          <a:p>
            <a:r>
              <a:rPr lang="en-US" dirty="0" smtClean="0"/>
              <a:t>Can manage large numbers of items (tens of thousands</a:t>
            </a:r>
            <a:r>
              <a:rPr lang="en-US" dirty="0"/>
              <a:t>) </a:t>
            </a:r>
          </a:p>
          <a:p>
            <a:r>
              <a:rPr lang="en-US" dirty="0" smtClean="0"/>
              <a:t>Supports zooming, printing and rendering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en-US" dirty="0" smtClean="0"/>
              <a:t>Relationship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A "model” for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 "container” for </a:t>
            </a:r>
            <a:r>
              <a:rPr lang="en-US" dirty="0" err="1" smtClean="0">
                <a:latin typeface="Courier New"/>
                <a:cs typeface="Courier New"/>
              </a:rPr>
              <a:t>QGraphicsItems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43" y="2319139"/>
            <a:ext cx="3896490" cy="2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Graphic Items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Items can exist in only one scene at a time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Propagates events to items</a:t>
            </a:r>
            <a:endParaRPr lang="en-US" dirty="0"/>
          </a:p>
          <a:p>
            <a:pPr lvl="1"/>
            <a:r>
              <a:rPr lang="en-US" dirty="0" smtClean="0"/>
              <a:t>Manages Collision Detection </a:t>
            </a:r>
          </a:p>
          <a:p>
            <a:pPr lvl="1"/>
            <a:r>
              <a:rPr lang="en-US" dirty="0" smtClean="0"/>
              <a:t>Supports fast item indexing</a:t>
            </a:r>
            <a:endParaRPr lang="en-US" dirty="0"/>
          </a:p>
          <a:p>
            <a:pPr lvl="1"/>
            <a:r>
              <a:rPr lang="en-US" dirty="0" smtClean="0"/>
              <a:t>Manages item selection and focus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Renders scene onto view</a:t>
            </a:r>
            <a:endParaRPr lang="en-US" dirty="0"/>
          </a:p>
          <a:p>
            <a:pPr lvl="1"/>
            <a:r>
              <a:rPr lang="en-US" dirty="0" smtClean="0"/>
              <a:t>z</a:t>
            </a:r>
            <a:r>
              <a:rPr lang="en-US" dirty="0"/>
              <a:t>-</a:t>
            </a:r>
            <a:r>
              <a:rPr lang="en-US" dirty="0" smtClean="0"/>
              <a:t>order determines which items show up in front of others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QHBoxLayout</a:t>
            </a:r>
            <a:r>
              <a:rPr lang="en-US" dirty="0"/>
              <a:t> and </a:t>
            </a:r>
            <a:r>
              <a:rPr lang="en-US" dirty="0" err="1"/>
              <a:t>QVBoxLayout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Lines up widgets horizontally or vertically </a:t>
            </a:r>
          </a:p>
          <a:p>
            <a:r>
              <a:rPr lang="en-US" dirty="0" smtClean="0"/>
              <a:t>Divides space into boxes</a:t>
            </a:r>
            <a:endParaRPr lang="en-US" dirty="0"/>
          </a:p>
          <a:p>
            <a:r>
              <a:rPr lang="en-US" dirty="0" smtClean="0"/>
              <a:t>Each managed widgets fills in one box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 smtClean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an item to the scene </a:t>
            </a:r>
          </a:p>
          <a:p>
            <a:pPr lvl="2"/>
            <a:r>
              <a:rPr lang="en-US" dirty="0" smtClean="0"/>
              <a:t>(remove from previous scene if necessary)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 err="1" smtClean="0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etc.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items intersecting a particular point or region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list of selected items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Bounding rectangle for the entire 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ellipse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Scrollable widget view port onto the scene</a:t>
            </a:r>
            <a:endParaRPr lang="en-US" dirty="0"/>
          </a:p>
          <a:p>
            <a:pPr lvl="1"/>
            <a:r>
              <a:rPr lang="en-US" dirty="0" smtClean="0"/>
              <a:t>Zooming, rotation, and other transformations </a:t>
            </a:r>
          </a:p>
          <a:p>
            <a:pPr lvl="1"/>
            <a:r>
              <a:rPr lang="en-US" dirty="0" smtClean="0"/>
              <a:t>Translates input events (from the View) into </a:t>
            </a:r>
            <a:r>
              <a:rPr lang="en-US" dirty="0" err="1" smtClean="0">
                <a:latin typeface="Courier New"/>
                <a:cs typeface="Courier New"/>
              </a:rPr>
              <a:t>QGraphicsSceneEvents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Maps coordinates between scene and viewport</a:t>
            </a:r>
            <a:endParaRPr lang="en-US" dirty="0"/>
          </a:p>
          <a:p>
            <a:pPr lvl="1"/>
            <a:r>
              <a:rPr lang="en-US" dirty="0" smtClean="0"/>
              <a:t>Provides "level of detail” information to items</a:t>
            </a:r>
            <a:endParaRPr lang="en-US" dirty="0"/>
          </a:p>
          <a:p>
            <a:pPr lvl="1"/>
            <a:r>
              <a:rPr lang="en-US" dirty="0" smtClean="0"/>
              <a:t>Supports OpenGL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the </a:t>
            </a:r>
            <a:r>
              <a:rPr lang="en-US" dirty="0" err="1" smtClean="0"/>
              <a:t>QGraphicsScene</a:t>
            </a:r>
            <a:r>
              <a:rPr lang="en-US" dirty="0" smtClean="0"/>
              <a:t> to use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antialiasing, smooth </a:t>
            </a:r>
            <a:r>
              <a:rPr lang="en-US" dirty="0" err="1" smtClean="0"/>
              <a:t>pixmap</a:t>
            </a:r>
            <a:r>
              <a:rPr lang="en-US" dirty="0" smtClean="0"/>
              <a:t> transformations, etc.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Takes a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as argument </a:t>
            </a:r>
          </a:p>
          <a:p>
            <a:pPr lvl="1"/>
            <a:r>
              <a:rPr lang="en-US" dirty="0" smtClean="0"/>
              <a:t>Ensures point</a:t>
            </a:r>
            <a:r>
              <a:rPr lang="en-US" dirty="0"/>
              <a:t>/</a:t>
            </a:r>
            <a:r>
              <a:rPr lang="en-US" dirty="0" smtClean="0"/>
              <a:t>item is centered in View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Map to</a:t>
            </a:r>
            <a:r>
              <a:rPr lang="en-US" dirty="0"/>
              <a:t>/</a:t>
            </a:r>
            <a:r>
              <a:rPr lang="en-US" dirty="0" smtClean="0"/>
              <a:t>from scene coordinates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 base class: basic canvas element </a:t>
            </a:r>
          </a:p>
          <a:p>
            <a:pPr lvl="1"/>
            <a:r>
              <a:rPr lang="en-US" dirty="0" smtClean="0"/>
              <a:t>Supports parent</a:t>
            </a:r>
            <a:r>
              <a:rPr lang="en-US" dirty="0"/>
              <a:t>/</a:t>
            </a:r>
            <a:r>
              <a:rPr lang="en-US" dirty="0" smtClean="0"/>
              <a:t>child hierarchy </a:t>
            </a:r>
            <a:endParaRPr lang="en-US" dirty="0"/>
          </a:p>
          <a:p>
            <a:r>
              <a:rPr lang="en-US" dirty="0" smtClean="0"/>
              <a:t>Easy to extend or customize concrete items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QGraphicsRectItem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QGraphicsPolygonItem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 smtClean="0"/>
              <a:t>SVG Drawings, other widgets </a:t>
            </a:r>
            <a:endParaRPr lang="en-US" dirty="0"/>
          </a:p>
          <a:p>
            <a:r>
              <a:rPr lang="en-US" dirty="0" smtClean="0"/>
              <a:t>Items can be transformed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move, scale, rotate </a:t>
            </a:r>
          </a:p>
          <a:p>
            <a:pPr lvl="1"/>
            <a:r>
              <a:rPr lang="en-US" dirty="0" smtClean="0"/>
              <a:t>Using local coordinate systems</a:t>
            </a:r>
            <a:endParaRPr lang="en-US" dirty="0"/>
          </a:p>
          <a:p>
            <a:r>
              <a:rPr lang="en-US" dirty="0" smtClean="0"/>
              <a:t>Supports Drag and Drop 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/>
              <a:t>QGraphicsItem</a:t>
            </a:r>
            <a:r>
              <a:rPr lang="en-US" dirty="0"/>
              <a:t> Types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5" y="850047"/>
            <a:ext cx="6401187" cy="42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Get the item's position in scene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Moves an item relative to its own position</a:t>
            </a:r>
            <a:r>
              <a:rPr lang="en-US" dirty="0"/>
              <a:t>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Get a Z order for item in scene </a:t>
            </a:r>
            <a:endParaRPr lang="en-US" dirty="0"/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hide()</a:t>
            </a:r>
            <a:r>
              <a:rPr lang="en-US" dirty="0" smtClean="0"/>
              <a:t> – set visibility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</a:t>
            </a:r>
            <a:r>
              <a:rPr lang="en-US" dirty="0" smtClean="0"/>
              <a:t>receive events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select</a:t>
            </a:r>
            <a:r>
              <a:rPr lang="en-US" dirty="0"/>
              <a:t>/</a:t>
            </a:r>
            <a:r>
              <a:rPr lang="en-US" dirty="0" smtClean="0"/>
              <a:t>deselect an item</a:t>
            </a:r>
            <a:endParaRPr lang="en-US" dirty="0"/>
          </a:p>
          <a:p>
            <a:pPr lvl="1"/>
            <a:r>
              <a:rPr lang="en-US" dirty="0" smtClean="0"/>
              <a:t>Typically called from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Determines which operations are supported on an item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ItemIsMovable</a:t>
            </a:r>
            <a:r>
              <a:rPr lang="en-US" dirty="0" smtClean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       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Any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can have children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/>
              <a:t> </a:t>
            </a:r>
            <a:r>
              <a:rPr lang="en-US" dirty="0"/>
              <a:t>is an invisible item for grouping child items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To group child items in a box with an outline (for example</a:t>
            </a:r>
            <a:r>
              <a:rPr lang="en-US" dirty="0"/>
              <a:t>)</a:t>
            </a:r>
            <a:r>
              <a:rPr lang="en-US" dirty="0" smtClean="0"/>
              <a:t>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Try dragging boxes in demo</a:t>
            </a:r>
            <a:r>
              <a:rPr lang="en-US" dirty="0"/>
              <a:t>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79" y="1184822"/>
            <a:ext cx="4111353" cy="33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propagates values to child items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etc</a:t>
            </a:r>
            <a:r>
              <a:rPr lang="en-US" dirty="0"/>
              <a:t>... </a:t>
            </a:r>
          </a:p>
          <a:p>
            <a:endParaRPr lang="en-US" dirty="0"/>
          </a:p>
          <a:p>
            <a:r>
              <a:rPr lang="en-US" dirty="0" smtClean="0"/>
              <a:t>Enables composition of items</a:t>
            </a:r>
            <a:r>
              <a:rPr lang="en-US" dirty="0"/>
              <a:t>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</a:t>
            </a:r>
            <a:r>
              <a:rPr lang="en-US" dirty="0" smtClean="0"/>
              <a:t>Grid </a:t>
            </a:r>
            <a:r>
              <a:rPr lang="en-US" dirty="0"/>
              <a:t>- </a:t>
            </a:r>
            <a:r>
              <a:rPr lang="en-US" dirty="0" err="1"/>
              <a:t>QGridLayout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QWidgetn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row:1, col:0, rowSpan:1, colSpan:</a:t>
            </a:r>
            <a:r>
              <a:rPr lang="en-US" dirty="0" smtClean="0">
                <a:latin typeface="Courier New"/>
                <a:cs typeface="Courier New"/>
              </a:rPr>
              <a:t>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width of column</a:t>
            </a:r>
            <a:r>
              <a:rPr lang="en-US" i="1" dirty="0"/>
              <a:t>)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height of row</a:t>
            </a:r>
            <a:r>
              <a:rPr lang="en-US" i="1" dirty="0"/>
              <a:t>) </a:t>
            </a:r>
            <a:endParaRPr lang="en-US" dirty="0"/>
          </a:p>
          <a:p>
            <a:r>
              <a:rPr lang="en-US" i="1" dirty="0" smtClean="0"/>
              <a:t>No need to </a:t>
            </a:r>
            <a:r>
              <a:rPr lang="en-US" i="1" dirty="0"/>
              <a:t>specify rows and columns before adding </a:t>
            </a:r>
            <a:r>
              <a:rPr lang="en-US" i="1" dirty="0" smtClean="0"/>
              <a:t>children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ex-grid-layout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and Item has its own local coordinate system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Coordinates are local to an item </a:t>
            </a:r>
            <a:endParaRPr lang="en-US" dirty="0"/>
          </a:p>
          <a:p>
            <a:pPr lvl="1"/>
            <a:r>
              <a:rPr lang="en-US" dirty="0" smtClean="0"/>
              <a:t>Logical coordinates, not pixels </a:t>
            </a:r>
          </a:p>
          <a:p>
            <a:pPr lvl="1"/>
            <a:r>
              <a:rPr lang="en-US" dirty="0" smtClean="0"/>
              <a:t>Floating point, not integer</a:t>
            </a:r>
            <a:endParaRPr lang="en-US" dirty="0"/>
          </a:p>
          <a:p>
            <a:pPr lvl="1"/>
            <a:r>
              <a:rPr lang="en-US" dirty="0" smtClean="0"/>
              <a:t>Without transformations, 1 logical coordinate = 1 pixel</a:t>
            </a:r>
            <a:r>
              <a:rPr lang="en-US" dirty="0"/>
              <a:t>. </a:t>
            </a:r>
          </a:p>
          <a:p>
            <a:r>
              <a:rPr lang="en-US" dirty="0" smtClean="0"/>
              <a:t>Items inherit position and transform from parent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is relative to parent</a:t>
            </a:r>
            <a:endParaRPr lang="en-US" dirty="0"/>
          </a:p>
          <a:p>
            <a:r>
              <a:rPr lang="en-US" dirty="0" smtClean="0"/>
              <a:t>Item transformation does not affect its local coordinate system </a:t>
            </a:r>
          </a:p>
          <a:p>
            <a:r>
              <a:rPr lang="en-US" dirty="0" smtClean="0"/>
              <a:t>Items are painted recursively </a:t>
            </a:r>
          </a:p>
          <a:p>
            <a:pPr lvl="1"/>
            <a:r>
              <a:rPr lang="en-US" dirty="0" smtClean="0"/>
              <a:t>From parent to children</a:t>
            </a:r>
            <a:endParaRPr lang="en-US" dirty="0"/>
          </a:p>
          <a:p>
            <a:pPr lvl="1"/>
            <a:r>
              <a:rPr lang="en-US" dirty="0" smtClean="0"/>
              <a:t>In increasing </a:t>
            </a:r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order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 systems can be transformed using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Transform</a:t>
            </a:r>
            <a:r>
              <a:rPr lang="en-US" dirty="0" smtClean="0"/>
              <a:t> </a:t>
            </a:r>
            <a:r>
              <a:rPr lang="en-US" dirty="0"/>
              <a:t>is a 3</a:t>
            </a:r>
            <a:r>
              <a:rPr lang="en-US" i="1" dirty="0"/>
              <a:t>x</a:t>
            </a:r>
            <a:r>
              <a:rPr lang="en-US" dirty="0"/>
              <a:t>3 matrix describing a linear transformation </a:t>
            </a:r>
            <a:r>
              <a:rPr lang="en-US" dirty="0" smtClean="0"/>
              <a:t>from (</a:t>
            </a:r>
            <a:r>
              <a:rPr lang="en-US" i="1" dirty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m</a:t>
            </a:r>
            <a:r>
              <a:rPr lang="en-US" baseline="-25000" dirty="0" smtClean="0"/>
              <a:t>13 </a:t>
            </a:r>
            <a:r>
              <a:rPr lang="en-US" dirty="0" smtClean="0"/>
              <a:t>and</a:t>
            </a:r>
            <a:r>
              <a:rPr lang="en-US" baseline="-25000" dirty="0" smtClean="0"/>
              <a:t> </a:t>
            </a:r>
            <a:r>
              <a:rPr lang="en-US" i="1" dirty="0" smtClean="0"/>
              <a:t>m</a:t>
            </a:r>
            <a:r>
              <a:rPr lang="en-US" baseline="-25000" dirty="0" smtClean="0"/>
              <a:t>23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Control perspective transformations </a:t>
            </a:r>
            <a:endParaRPr lang="en-US" dirty="0"/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/>
                <a:gridCol w="838165"/>
                <a:gridCol w="742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x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11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21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22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12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  <a:endParaRPr lang="en-US" sz="1200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13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23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</a:t>
            </a:r>
            <a:r>
              <a:rPr lang="en-US" dirty="0" smtClean="0"/>
              <a:t>used convenience functions</a:t>
            </a:r>
            <a:r>
              <a:rPr lang="en-US" dirty="0"/>
              <a:t>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Saves you the trouble of defining transformation matrices </a:t>
            </a:r>
          </a:p>
          <a:p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takes optional 2nd argument: axis of </a:t>
            </a:r>
            <a:r>
              <a:rPr lang="en-US" dirty="0" smtClean="0"/>
              <a:t>rotation.</a:t>
            </a:r>
          </a:p>
          <a:p>
            <a:pPr lvl="1"/>
            <a:r>
              <a:rPr lang="en-US" dirty="0" smtClean="0"/>
              <a:t>Z axis is "simple 2D rotation”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Z axis rotations are "perspective” projections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latin typeface="Courier New"/>
                <a:cs typeface="Courier New"/>
              </a:rPr>
              <a:t>anchor</a:t>
            </a:r>
            <a:r>
              <a:rPr lang="en-US" b="1" dirty="0" smtClean="0"/>
              <a:t> </a:t>
            </a:r>
            <a:r>
              <a:rPr lang="en-US" dirty="0" smtClean="0"/>
              <a:t>is a point that remains fixed before</a:t>
            </a:r>
            <a:r>
              <a:rPr lang="en-US" dirty="0"/>
              <a:t>/</a:t>
            </a:r>
            <a:r>
              <a:rPr lang="en-US" dirty="0" smtClean="0"/>
              <a:t>after the transform</a:t>
            </a:r>
            <a:r>
              <a:rPr lang="en-US" dirty="0"/>
              <a:t>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</a:t>
            </a:r>
            <a:r>
              <a:rPr lang="en-US" dirty="0" smtClean="0"/>
              <a:t>same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t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rotate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t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</a:t>
            </a:r>
            <a:r>
              <a:rPr lang="en-US" dirty="0" smtClean="0"/>
              <a:t>operations: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TIP</a:t>
            </a:r>
            <a:r>
              <a:rPr lang="en-US" dirty="0"/>
              <a:t>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Zooming is done with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1581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double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matrix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mapRect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width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methods are overloaded for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etc.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scene coordinates to item coordinates. Inverse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another item's coordinate system to this item's .Inverse</a:t>
            </a:r>
            <a:r>
              <a:rPr lang="en-US" dirty="0"/>
              <a:t>: </a:t>
            </a:r>
            <a:r>
              <a:rPr lang="en-US" dirty="0" err="1" smtClean="0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 smtClean="0"/>
              <a:t>Special case: </a:t>
            </a:r>
            <a:r>
              <a:rPr lang="en-US" dirty="0" err="1" smtClean="0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Sometimes we don't want particular items to be transformed before display</a:t>
            </a:r>
            <a:r>
              <a:rPr lang="en-US" dirty="0"/>
              <a:t>.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View transformation can be disabled for individual items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Used for text labels in a graph that should not change size when the graph </a:t>
            </a:r>
            <a:r>
              <a:rPr lang="en-US" dirty="0"/>
              <a:t>is zoomed.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" y="749841"/>
            <a:ext cx="6999900" cy="49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7324"/>
              </p:ext>
            </p:extLst>
          </p:nvPr>
        </p:nvGraphicFramePr>
        <p:xfrm>
          <a:off x="423336" y="1024464"/>
          <a:ext cx="8246533" cy="295649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1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QFormLayout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two</a:t>
            </a:r>
            <a:r>
              <a:rPr lang="en-US" sz="2000" dirty="0"/>
              <a:t>-</a:t>
            </a:r>
            <a:r>
              <a:rPr lang="en-US" sz="2000" dirty="0" smtClean="0"/>
              <a:t>column layout</a:t>
            </a:r>
            <a:endParaRPr lang="en-US" sz="2000" dirty="0"/>
          </a:p>
          <a:p>
            <a:pPr lvl="1"/>
            <a:r>
              <a:rPr lang="en-US" dirty="0" smtClean="0"/>
              <a:t>Column 1 a label (as annotation</a:t>
            </a:r>
            <a:r>
              <a:rPr lang="en-US" dirty="0"/>
              <a:t>) </a:t>
            </a:r>
            <a:endParaRPr lang="en-US" sz="1200" dirty="0"/>
          </a:p>
          <a:p>
            <a:pPr lvl="1"/>
            <a:r>
              <a:rPr lang="en-US" dirty="0" smtClean="0"/>
              <a:t>Column 2 a widget (as field</a:t>
            </a:r>
            <a:r>
              <a:rPr lang="en-US" dirty="0"/>
              <a:t>) </a:t>
            </a:r>
          </a:p>
          <a:p>
            <a:r>
              <a:rPr lang="en-US" dirty="0" smtClean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Form layout with clean looks and mac style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34" y="1370838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11" y="1370838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void </a:t>
            </a:r>
            <a:r>
              <a:rPr lang="en-US" dirty="0">
                <a:latin typeface="Courier New"/>
                <a:cs typeface="Courier New"/>
              </a:rPr>
              <a:t>paint()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Paints contents of item in local coordinates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Returns outer bounds of item as a rectangle</a:t>
            </a:r>
            <a:endParaRPr lang="en-US" dirty="0"/>
          </a:p>
          <a:p>
            <a:pPr lvl="1"/>
            <a:r>
              <a:rPr lang="en-US" dirty="0" smtClean="0"/>
              <a:t>Called by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to determine what regions need to be re-drawn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shape of item</a:t>
            </a:r>
            <a:endParaRPr lang="en-US" dirty="0"/>
          </a:p>
          <a:p>
            <a:pPr lvl="1"/>
            <a:r>
              <a:rPr lang="en-US" dirty="0" smtClean="0"/>
              <a:t>Used by </a:t>
            </a:r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collision detection</a:t>
            </a:r>
            <a:endParaRPr lang="en-US" dirty="0"/>
          </a:p>
          <a:p>
            <a:pPr lvl="1"/>
            <a:r>
              <a:rPr lang="en-US" dirty="0" smtClean="0"/>
              <a:t>Defaults to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if not implemented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is in complete control of drawing itself </a:t>
            </a:r>
          </a:p>
          <a:p>
            <a:r>
              <a:rPr lang="en-US" dirty="0" smtClean="0"/>
              <a:t>Use standard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QPen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/>
              <a:t>pixmaps</a:t>
            </a:r>
            <a:r>
              <a:rPr lang="en-US" dirty="0" smtClean="0"/>
              <a:t>, gradients, text, etc</a:t>
            </a:r>
            <a:r>
              <a:rPr lang="en-US" dirty="0"/>
              <a:t>. </a:t>
            </a:r>
          </a:p>
          <a:p>
            <a:r>
              <a:rPr lang="en-US" dirty="0" smtClean="0"/>
              <a:t>No background to draw</a:t>
            </a:r>
            <a:endParaRPr lang="en-US" dirty="0"/>
          </a:p>
          <a:p>
            <a:r>
              <a:rPr lang="en-US" dirty="0" smtClean="0"/>
              <a:t>Dynamic boundary and arbitrary shape </a:t>
            </a:r>
          </a:p>
          <a:p>
            <a:pPr lvl="1"/>
            <a:r>
              <a:rPr lang="en-US" dirty="0" smtClean="0"/>
              <a:t>Polygon, curved, non</a:t>
            </a:r>
            <a:r>
              <a:rPr lang="en-US" dirty="0"/>
              <a:t>-contiguous</a:t>
            </a:r>
            <a:r>
              <a:rPr lang="en-US" dirty="0" smtClean="0"/>
              <a:t>, etc</a:t>
            </a:r>
            <a:r>
              <a:rPr lang="en-US" dirty="0"/>
              <a:t>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const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14" y="2803312"/>
            <a:ext cx="3456251" cy="26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/>
              <a:t>boundingRect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Influences drawing code</a:t>
            </a:r>
            <a:endParaRPr lang="en-US" dirty="0"/>
          </a:p>
          <a:p>
            <a:pPr lvl="1"/>
            <a:r>
              <a:rPr lang="en-US" dirty="0" smtClean="0"/>
              <a:t>Influences "origin” of item transforms </a:t>
            </a:r>
            <a:endParaRPr lang="en-US" dirty="0"/>
          </a:p>
          <a:p>
            <a:r>
              <a:rPr lang="en-US" dirty="0" smtClean="0"/>
              <a:t>i.e. for Pendulum that swings:</a:t>
            </a:r>
            <a:endParaRPr lang="en-US" dirty="0"/>
          </a:p>
          <a:p>
            <a:pPr lvl="1"/>
            <a:r>
              <a:rPr lang="en-US" dirty="0" smtClean="0"/>
              <a:t>Good origin is non</a:t>
            </a:r>
            <a:r>
              <a:rPr lang="en-US" dirty="0"/>
              <a:t>-</a:t>
            </a:r>
            <a:r>
              <a:rPr lang="en-US" dirty="0" smtClean="0"/>
              <a:t>weighted end of line</a:t>
            </a:r>
            <a:endParaRPr lang="en-US" dirty="0"/>
          </a:p>
          <a:p>
            <a:pPr lvl="1"/>
            <a:r>
              <a:rPr lang="en-US" dirty="0" smtClean="0"/>
              <a:t>Can rotate around</a:t>
            </a:r>
            <a:r>
              <a:rPr lang="en-US" dirty="0"/>
              <a:t>(0,0</a:t>
            </a:r>
            <a:r>
              <a:rPr lang="en-US" dirty="0" smtClean="0"/>
              <a:t>) without translation </a:t>
            </a:r>
            <a:endParaRPr lang="en-US" dirty="0"/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Easier approach to making a Pendulum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Extend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Use other concrete items as elements, add as children </a:t>
            </a:r>
            <a:endParaRPr lang="en-US" dirty="0"/>
          </a:p>
          <a:p>
            <a:pPr lvl="1"/>
            <a:r>
              <a:rPr lang="en-US" dirty="0" smtClean="0"/>
              <a:t>No need to override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sz="1200" dirty="0" err="1" smtClean="0">
                <a:latin typeface="Courier New"/>
                <a:cs typeface="Courier New"/>
              </a:rPr>
              <a:t>QGraphicsItemGroup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m_line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smtClean="0"/>
              <a:t>Receives all events for an item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 smtClean="0"/>
              <a:t>Specific typed event handlers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to call base-class versions, too. Without this, the item select, </a:t>
            </a:r>
            <a:r>
              <a:rPr lang="en-US" dirty="0" smtClean="0"/>
              <a:t>focus</a:t>
            </a:r>
            <a:r>
              <a:rPr lang="en-US" dirty="0"/>
              <a:t>, move behavior will not work as expected. </a:t>
            </a:r>
          </a:p>
          <a:p>
            <a:pPr lvl="1"/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</a:t>
            </a:r>
            <a:r>
              <a:rPr lang="en-US" dirty="0" smtClean="0"/>
              <a:t>Examples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switch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case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Specified by graphic designer</a:t>
            </a:r>
          </a:p>
          <a:p>
            <a:r>
              <a:rPr lang="en-US" dirty="0" smtClean="0"/>
              <a:t>Your task: implement it</a:t>
            </a:r>
            <a:endParaRPr lang="en-US" dirty="0"/>
          </a:p>
          <a:p>
            <a:pPr lvl="1"/>
            <a:r>
              <a:rPr lang="en-US" dirty="0" smtClean="0"/>
              <a:t>Focus on correct layout</a:t>
            </a:r>
            <a:endParaRPr lang="en-US" dirty="0"/>
          </a:p>
          <a:p>
            <a:pPr lvl="1"/>
            <a:r>
              <a:rPr lang="en-US" dirty="0" smtClean="0"/>
              <a:t>Details disabled by default </a:t>
            </a:r>
          </a:p>
          <a:p>
            <a:pPr lvl="1"/>
            <a:r>
              <a:rPr lang="en-US" dirty="0" smtClean="0"/>
              <a:t>'</a:t>
            </a:r>
            <a:r>
              <a:rPr lang="en-US" dirty="0" err="1" smtClean="0"/>
              <a:t>ShowDetails</a:t>
            </a:r>
            <a:r>
              <a:rPr lang="en-US" dirty="0" smtClean="0"/>
              <a:t>’ enables details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Optional:</a:t>
            </a:r>
            <a:endParaRPr lang="en-US" dirty="0"/>
          </a:p>
          <a:p>
            <a:pPr lvl="1"/>
            <a:r>
              <a:rPr lang="en-US" dirty="0" smtClean="0"/>
              <a:t>Click on Picture </a:t>
            </a:r>
          </a:p>
          <a:p>
            <a:pPr lvl="1"/>
            <a:r>
              <a:rPr lang="en-US" dirty="0" smtClean="0"/>
              <a:t>Lets user choose image </a:t>
            </a:r>
          </a:p>
          <a:p>
            <a:pPr lvl="1"/>
            <a:r>
              <a:rPr lang="en-US" dirty="0" smtClean="0"/>
              <a:t>See lab description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Validate Zip</a:t>
            </a:r>
            <a:r>
              <a:rPr lang="en-US" dirty="0"/>
              <a:t>-</a:t>
            </a:r>
            <a:r>
              <a:rPr lang="en-US" dirty="0" smtClean="0"/>
              <a:t>Code as integers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lab-contact-form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Determines when items’ shapes intersect </a:t>
            </a:r>
          </a:p>
          <a:p>
            <a:r>
              <a:rPr lang="en-US" dirty="0" smtClean="0"/>
              <a:t>Two methods for collision detection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used for collision detection </a:t>
            </a:r>
          </a:p>
          <a:p>
            <a:pPr lvl="1"/>
            <a:r>
              <a:rPr lang="en-US" dirty="0" smtClean="0"/>
              <a:t>Must be overridden properly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Overloaded forms take </a:t>
            </a:r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items found in </a:t>
            </a:r>
            <a:r>
              <a:rPr lang="en-US" dirty="0" err="1" smtClean="0"/>
              <a:t>rect</a:t>
            </a:r>
            <a:r>
              <a:rPr lang="en-US" dirty="0"/>
              <a:t>/polygon/shape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</a:t>
            </a:r>
            <a:r>
              <a:rPr lang="en-US" i="1" dirty="0" smtClean="0"/>
              <a:t>Drag </a:t>
            </a:r>
            <a:r>
              <a:rPr lang="en-US" i="1" dirty="0"/>
              <a:t>B</a:t>
            </a:r>
            <a:r>
              <a:rPr lang="en-US" i="1" dirty="0" smtClean="0"/>
              <a:t>utton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47146" cy="3746151"/>
          </a:xfrm>
        </p:spPr>
        <p:txBody>
          <a:bodyPr>
            <a:normAutofit/>
          </a:bodyPr>
          <a:lstStyle/>
          <a:p>
            <a:pPr fontAlgn="auto"/>
            <a:r>
              <a:rPr lang="en-US" dirty="0" err="1" smtClean="0"/>
              <a:t>Definea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which can display an image, and has at least </a:t>
            </a:r>
            <a:r>
              <a:rPr lang="en-US" dirty="0"/>
              <a:t>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 smtClean="0"/>
              <a:t>Start with the handout, provided in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corner-drag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Further details are </a:t>
            </a:r>
            <a:r>
              <a:rPr lang="en-US" dirty="0"/>
              <a:t>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964" y="1072717"/>
            <a:ext cx="4256036" cy="35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</a:t>
            </a:r>
            <a:r>
              <a:rPr lang="en-US" dirty="0" smtClean="0"/>
              <a:t>Are </a:t>
            </a:r>
            <a:r>
              <a:rPr lang="en-US" dirty="0"/>
              <a:t>not </a:t>
            </a:r>
            <a:r>
              <a:rPr lang="en-US" dirty="0" smtClean="0"/>
              <a:t>Widgets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Lightweight compared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signals</a:t>
            </a:r>
            <a:r>
              <a:rPr lang="en-US" dirty="0"/>
              <a:t>/slots/properties </a:t>
            </a:r>
            <a:endParaRPr lang="en-US" dirty="0" smtClean="0"/>
          </a:p>
          <a:p>
            <a:pPr lvl="1"/>
            <a:r>
              <a:rPr lang="en-US" dirty="0" smtClean="0"/>
              <a:t>Scenes can easily contain thousands of Items </a:t>
            </a:r>
            <a:endParaRPr lang="en-US" dirty="0"/>
          </a:p>
          <a:p>
            <a:pPr lvl="1"/>
            <a:r>
              <a:rPr lang="en-US" dirty="0" smtClean="0"/>
              <a:t>Uses different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 sub</a:t>
            </a:r>
            <a:r>
              <a:rPr lang="en-US" dirty="0"/>
              <a:t>-</a:t>
            </a:r>
            <a:r>
              <a:rPr lang="en-US" dirty="0" smtClean="0"/>
              <a:t>hierarchy (derived from </a:t>
            </a:r>
            <a:r>
              <a:rPr lang="en-US" dirty="0" err="1" smtClean="0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Supports transformations directly </a:t>
            </a:r>
            <a:endParaRPr lang="en-US" dirty="0"/>
          </a:p>
          <a:p>
            <a:pPr fontAlgn="auto"/>
            <a:endParaRPr lang="en-US" dirty="0" smtClean="0">
              <a:latin typeface="Courier New"/>
              <a:cs typeface="Courier New"/>
            </a:endParaRP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(less light</a:t>
            </a:r>
            <a:r>
              <a:rPr lang="en-US" dirty="0"/>
              <a:t>-weight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Supports signals, slots, properties, etc.</a:t>
            </a:r>
            <a:endParaRPr lang="en-US" dirty="0"/>
          </a:p>
          <a:p>
            <a:pPr lvl="1"/>
            <a:r>
              <a:rPr lang="en-US" dirty="0" smtClean="0"/>
              <a:t>Can be embedded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with a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functionality graphics item</a:t>
            </a:r>
            <a:endParaRPr lang="en-US" dirty="0"/>
          </a:p>
          <a:p>
            <a:r>
              <a:rPr lang="en-US" dirty="0" smtClean="0"/>
              <a:t>Provides signals</a:t>
            </a:r>
            <a:r>
              <a:rPr lang="en-US" dirty="0"/>
              <a:t>/slots</a:t>
            </a:r>
            <a:r>
              <a:rPr lang="en-US" dirty="0" smtClean="0"/>
              <a:t>, layouts, geometry, palette, etc</a:t>
            </a:r>
            <a:r>
              <a:rPr lang="en-US" dirty="0"/>
              <a:t>. </a:t>
            </a:r>
          </a:p>
          <a:p>
            <a:r>
              <a:rPr lang="en-US" i="1" dirty="0" smtClean="0"/>
              <a:t>Not </a:t>
            </a:r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Base class for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QGraphicsProxyWidget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that can embed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Handles complex widgets like </a:t>
            </a:r>
            <a:r>
              <a:rPr lang="en-US" dirty="0" err="1" smtClean="0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i="1" dirty="0" smtClean="0"/>
              <a:t>ownership </a:t>
            </a:r>
            <a:r>
              <a:rPr lang="en-US" dirty="0" smtClean="0"/>
              <a:t>of related widget </a:t>
            </a:r>
          </a:p>
          <a:p>
            <a:pPr lvl="1"/>
            <a:r>
              <a:rPr lang="en-US" dirty="0" smtClean="0"/>
              <a:t>Synchronizes states</a:t>
            </a:r>
            <a:r>
              <a:rPr lang="en-US" dirty="0"/>
              <a:t>/</a:t>
            </a:r>
            <a:r>
              <a:rPr lang="en-US" dirty="0" smtClean="0"/>
              <a:t>properties:</a:t>
            </a:r>
            <a:endParaRPr lang="en-US" dirty="0"/>
          </a:p>
          <a:p>
            <a:pPr lvl="2"/>
            <a:r>
              <a:rPr lang="en-US" dirty="0" smtClean="0"/>
              <a:t>visible, enabled, geometry, style, palette, font, cursor, </a:t>
            </a:r>
            <a:r>
              <a:rPr lang="en-US" dirty="0" err="1" smtClean="0"/>
              <a:t>sizeHint</a:t>
            </a:r>
            <a:r>
              <a:rPr lang="en-US" dirty="0"/>
              <a:t>, </a:t>
            </a:r>
            <a:r>
              <a:rPr lang="en-US" dirty="0" err="1" smtClean="0"/>
              <a:t>windowTitle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en-US" dirty="0"/>
          </a:p>
          <a:p>
            <a:pPr lvl="2"/>
            <a:r>
              <a:rPr lang="en-US" dirty="0" smtClean="0"/>
              <a:t>Proxies events between Widget and </a:t>
            </a:r>
            <a:r>
              <a:rPr lang="en-US" dirty="0" err="1" smtClean="0"/>
              <a:t>GraphicsView</a:t>
            </a:r>
            <a:endParaRPr lang="en-US" dirty="0"/>
          </a:p>
          <a:p>
            <a:pPr lvl="1"/>
            <a:r>
              <a:rPr lang="en-US" dirty="0" smtClean="0"/>
              <a:t>If either (widget or proxy) is deleted, the other is also!</a:t>
            </a:r>
          </a:p>
          <a:p>
            <a:endParaRPr lang="en-US" dirty="0" smtClean="0"/>
          </a:p>
          <a:p>
            <a:r>
              <a:rPr lang="en-US" dirty="0" smtClean="0"/>
              <a:t>Widget must not already have a parent </a:t>
            </a:r>
          </a:p>
          <a:p>
            <a:pPr lvl="1"/>
            <a:r>
              <a:rPr lang="en-US" dirty="0" smtClean="0"/>
              <a:t>Only top</a:t>
            </a:r>
            <a:r>
              <a:rPr lang="en-US" dirty="0"/>
              <a:t>-</a:t>
            </a:r>
            <a:r>
              <a:rPr lang="en-US" dirty="0" smtClean="0"/>
              <a:t>level widgets can be added to a scene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layout of </a:t>
            </a:r>
            <a:r>
              <a:rPr lang="en-US" dirty="0" err="1" smtClean="0">
                <a:latin typeface="Courier New"/>
                <a:cs typeface="Courier New"/>
              </a:rPr>
              <a:t>QGraphicsLayoutItem</a:t>
            </a:r>
            <a:r>
              <a:rPr lang="en-US" dirty="0" smtClean="0"/>
              <a:t> (</a:t>
            </a:r>
            <a:r>
              <a:rPr lang="en-US" dirty="0"/>
              <a:t>+derived</a:t>
            </a:r>
            <a:r>
              <a:rPr lang="en-US" dirty="0" smtClean="0"/>
              <a:t>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Concrete classes: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QGraphicsLinearLayout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 smtClean="0"/>
              <a:t>, arranges items </a:t>
            </a:r>
            <a:r>
              <a:rPr lang="en-US" dirty="0"/>
              <a:t>horizontally or vertically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QGraphicsGridLayout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 smtClean="0"/>
              <a:t>, arranges items in a </a:t>
            </a:r>
            <a:r>
              <a:rPr lang="en-US" dirty="0"/>
              <a:t>grid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</a:t>
            </a:r>
            <a:r>
              <a:rPr lang="en-US" dirty="0" smtClean="0"/>
              <a:t>this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48508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Starting with the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map-viewer </a:t>
            </a:r>
            <a:r>
              <a:rPr lang="en-US" dirty="0" smtClean="0"/>
              <a:t>handout, add zooming controls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Suggested widgets: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QPushButtons</a:t>
            </a:r>
            <a:r>
              <a:rPr lang="en-US" dirty="0" smtClean="0"/>
              <a:t> for +</a:t>
            </a:r>
            <a:r>
              <a:rPr lang="en-US" dirty="0"/>
              <a:t>/</a:t>
            </a:r>
            <a:r>
              <a:rPr lang="en-US" dirty="0" smtClean="0"/>
              <a:t>-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for selecting zoom level directly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QGraphicsLayout</a:t>
            </a:r>
            <a:r>
              <a:rPr lang="en-US" dirty="0" smtClean="0"/>
              <a:t> to layout the widgets </a:t>
            </a:r>
            <a:endParaRPr lang="en-US" dirty="0"/>
          </a:p>
          <a:p>
            <a:r>
              <a:rPr lang="en-US" dirty="0" smtClean="0"/>
              <a:t>Make the mouse work like a "</a:t>
            </a:r>
            <a:r>
              <a:rPr lang="en-US" dirty="0"/>
              <a:t>hand-</a:t>
            </a:r>
            <a:r>
              <a:rPr lang="en-US" dirty="0" smtClean="0"/>
              <a:t>grab” tool on drag, so we can see different </a:t>
            </a:r>
            <a:r>
              <a:rPr lang="en-US" dirty="0"/>
              <a:t>zoomed areas. 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57" y="1184822"/>
            <a:ext cx="4672854" cy="35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Stretch</a:t>
            </a:r>
            <a:endParaRPr lang="en-US" b="1" dirty="0"/>
          </a:p>
          <a:p>
            <a:pPr lvl="1"/>
            <a:r>
              <a:rPr lang="en-US" i="1" dirty="0" smtClean="0"/>
              <a:t>Relative size factor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 smtClean="0"/>
              <a:t>Contents Margins</a:t>
            </a:r>
            <a:endParaRPr lang="en-US" b="1" dirty="0"/>
          </a:p>
          <a:p>
            <a:pPr lvl="1"/>
            <a:r>
              <a:rPr lang="en-US" i="1" dirty="0" smtClean="0"/>
              <a:t>Space reserved around the managed widgets.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 smtClean="0"/>
              <a:t>Spacing</a:t>
            </a:r>
            <a:endParaRPr lang="en-US" b="1" dirty="0"/>
          </a:p>
          <a:p>
            <a:pPr lvl="1"/>
            <a:r>
              <a:rPr lang="en-US" i="1" dirty="0" smtClean="0"/>
              <a:t>Space reserved between widgets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can be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Dragged </a:t>
            </a:r>
          </a:p>
          <a:p>
            <a:pPr lvl="1"/>
            <a:r>
              <a:rPr lang="en-US" dirty="0" smtClean="0"/>
              <a:t>Dropped onto other items </a:t>
            </a:r>
          </a:p>
          <a:p>
            <a:pPr lvl="1"/>
            <a:r>
              <a:rPr lang="en-US" dirty="0" smtClean="0"/>
              <a:t>Dropped onto scenes </a:t>
            </a:r>
          </a:p>
          <a:p>
            <a:pPr lvl="2"/>
            <a:r>
              <a:rPr lang="en-US" dirty="0" smtClean="0"/>
              <a:t>For handling empty drop areas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Override event handlers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decide if drag started? If so: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 smtClean="0"/>
              <a:t> instance</a:t>
            </a:r>
            <a:endParaRPr lang="en-US" dirty="0"/>
          </a:p>
          <a:p>
            <a:pPr lvl="1"/>
            <a:r>
              <a:rPr lang="en-US" dirty="0" smtClean="0"/>
              <a:t>Attach a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to it </a:t>
            </a:r>
          </a:p>
          <a:p>
            <a:pPr lvl="2"/>
            <a:r>
              <a:rPr lang="en-US" dirty="0" smtClean="0"/>
              <a:t>See section on Drag and Drop for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info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Function returns when user drops </a:t>
            </a:r>
          </a:p>
          <a:p>
            <a:pPr lvl="2"/>
            <a:r>
              <a:rPr lang="en-US" dirty="0" smtClean="0"/>
              <a:t>Does not block event loop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To accept drop: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Optional overrides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startDrag</a:t>
            </a:r>
            <a:r>
              <a:rPr lang="en-US" dirty="0" smtClean="0"/>
              <a:t>()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createItem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toolType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setHotSpot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sz="1200" dirty="0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delete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dropEvent</a:t>
            </a:r>
            <a:r>
              <a:rPr lang="en-US" dirty="0"/>
              <a:t>()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if (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toULongLong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item-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ItemIsMovable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ItemIsSelectable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ItemIsFocusable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scenePos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</a:t>
            </a:r>
            <a:r>
              <a:rPr lang="en-US" dirty="0" smtClean="0"/>
              <a:t>Item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drop into an item:</a:t>
            </a:r>
            <a:endParaRPr lang="en-US" dirty="0"/>
          </a:p>
          <a:p>
            <a:pPr lvl="1"/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Optional override: </a:t>
            </a:r>
            <a:r>
              <a:rPr lang="en-US" dirty="0" err="1" smtClean="0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(if the item can only accept drops in </a:t>
            </a:r>
            <a:r>
              <a:rPr lang="en-US" dirty="0"/>
              <a:t>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smtClean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 smtClean="0"/>
              <a:t>Base class for effects is </a:t>
            </a:r>
            <a:r>
              <a:rPr lang="en-US" dirty="0" err="1" smtClean="0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Standard effects include blur, colorize, opacity and drop shadow</a:t>
            </a:r>
            <a:r>
              <a:rPr lang="en-US" dirty="0"/>
              <a:t>. </a:t>
            </a:r>
          </a:p>
          <a:p>
            <a:r>
              <a:rPr lang="en-US" dirty="0" smtClean="0"/>
              <a:t>Effects are set on items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Effects cannot be shared or layered.</a:t>
            </a:r>
            <a:endParaRPr lang="en-US" dirty="0"/>
          </a:p>
          <a:p>
            <a:r>
              <a:rPr lang="en-US" dirty="0" smtClean="0"/>
              <a:t>Custom effects can be written</a:t>
            </a:r>
            <a:r>
              <a:rPr lang="en-US" dirty="0"/>
              <a:t>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Applying a blur effect to a </a:t>
            </a:r>
            <a:r>
              <a:rPr lang="en-US" dirty="0" err="1" smtClean="0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effect is owned by the item that uses it.</a:t>
            </a:r>
            <a:endParaRPr lang="en-US" dirty="0"/>
          </a:p>
          <a:p>
            <a:r>
              <a:rPr lang="en-US" dirty="0" smtClean="0"/>
              <a:t>Updating an effect causes the item to be updated</a:t>
            </a:r>
            <a:r>
              <a:rPr lang="en-US" dirty="0"/>
              <a:t>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blurItem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scene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addPixmap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blurItem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setGraphicsEffect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setBlurRadius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Strut</a:t>
            </a:r>
            <a:endParaRPr lang="en-US" b="1" dirty="0"/>
          </a:p>
          <a:p>
            <a:pPr lvl="1"/>
            <a:r>
              <a:rPr lang="en-US" i="1" dirty="0" smtClean="0"/>
              <a:t>Limits perpendicular box dimension </a:t>
            </a:r>
            <a:endParaRPr lang="en-US" dirty="0" smtClean="0"/>
          </a:p>
          <a:p>
            <a:pPr lvl="1"/>
            <a:r>
              <a:rPr lang="en-US" dirty="0" smtClean="0"/>
              <a:t>e.g. height for </a:t>
            </a:r>
            <a:r>
              <a:rPr lang="en-US" dirty="0" err="1" smtClean="0">
                <a:latin typeface="Courier New"/>
                <a:cs typeface="Courier New"/>
              </a:rPr>
              <a:t>QHBoxLayout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Only for box layouts </a:t>
            </a:r>
            <a:endParaRPr lang="en-US" dirty="0"/>
          </a:p>
          <a:p>
            <a:r>
              <a:rPr lang="en-US" b="1" dirty="0" smtClean="0"/>
              <a:t>Min, max and fixed sizes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i="1" dirty="0" smtClean="0"/>
              <a:t>Individual width and height constraints also available </a:t>
            </a:r>
            <a:endParaRPr lang="en-US" dirty="0"/>
          </a:p>
          <a:p>
            <a:r>
              <a:rPr lang="en-US" b="1" dirty="0" smtClean="0"/>
              <a:t>Nested Layouts</a:t>
            </a:r>
            <a:endParaRPr lang="en-US" b="1" dirty="0"/>
          </a:p>
          <a:p>
            <a:pPr lvl="1"/>
            <a:r>
              <a:rPr lang="en-US" i="1" dirty="0" smtClean="0"/>
              <a:t>Allows flexible layouts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ex-custom-layout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draw what you can't see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 smtClean="0"/>
              <a:t> passed to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latin typeface="Courier New"/>
                <a:cs typeface="Courier New"/>
              </a:rPr>
              <a:t>palette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state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 smtClean="0"/>
              <a:t> members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 smtClean="0"/>
              <a:t>levelOfDetail</a:t>
            </a:r>
            <a:r>
              <a:rPr lang="en-US" dirty="0" smtClean="0"/>
              <a:t>” is max width</a:t>
            </a:r>
            <a:r>
              <a:rPr lang="en-US" dirty="0"/>
              <a:t>/</a:t>
            </a:r>
            <a:r>
              <a:rPr lang="en-US" dirty="0" smtClean="0"/>
              <a:t>height of the unity rectangle needed to draw this </a:t>
            </a:r>
            <a:r>
              <a:rPr lang="en-US" dirty="0"/>
              <a:t>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of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 smtClean="0"/>
              <a:t> for current transform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Zoomed out: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 smtClean="0"/>
              <a:t>Zoomed in: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&gt; 1.0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Detail: </a:t>
            </a:r>
            <a:r>
              <a:rPr lang="en-US" dirty="0"/>
              <a:t>Chip </a:t>
            </a:r>
            <a:r>
              <a:rPr lang="en-US" dirty="0" smtClean="0"/>
              <a:t>Demo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sz="1200" dirty="0" err="1">
                <a:latin typeface="Courier New"/>
                <a:cs typeface="Courier New"/>
              </a:rPr>
              <a:t>levelOfDetailFromTransform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worldTransform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[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save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restore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</a:t>
            </a:r>
            <a:r>
              <a:rPr lang="en-US" dirty="0" smtClean="0"/>
              <a:t>Tips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item painting into a </a:t>
            </a:r>
            <a:r>
              <a:rPr lang="en-US" dirty="0" err="1" smtClean="0"/>
              <a:t>pixmap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runs faster </a:t>
            </a:r>
            <a:endParaRPr lang="en-US" dirty="0"/>
          </a:p>
          <a:p>
            <a:r>
              <a:rPr lang="en-US" dirty="0" smtClean="0"/>
              <a:t>Cache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Avoid re-computing expensive operations that stay the same</a:t>
            </a:r>
            <a:endParaRPr lang="en-US" dirty="0"/>
          </a:p>
          <a:p>
            <a:pPr lvl="1"/>
            <a:r>
              <a:rPr lang="en-US" dirty="0" smtClean="0"/>
              <a:t>Be sure to invalidate manually cached items after zooming and other </a:t>
            </a:r>
            <a:r>
              <a:rPr lang="en-US" dirty="0"/>
              <a:t>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isNull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calculateBoundingRect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isEmpty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calculateShape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setCacheMode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of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Allows caching of pre</a:t>
            </a:r>
            <a:r>
              <a:rPr lang="en-US" dirty="0"/>
              <a:t>-</a:t>
            </a:r>
            <a:r>
              <a:rPr lang="en-US" dirty="0" smtClean="0"/>
              <a:t>rendered content in a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Drawn on the viewport</a:t>
            </a:r>
            <a:endParaRPr lang="en-US" dirty="0"/>
          </a:p>
          <a:p>
            <a:pPr lvl="1"/>
            <a:r>
              <a:rPr lang="en-US" dirty="0" smtClean="0"/>
              <a:t>Especially useful for gradient shape backgrounds </a:t>
            </a:r>
          </a:p>
          <a:p>
            <a:pPr lvl="1"/>
            <a:r>
              <a:rPr lang="en-US" dirty="0" smtClean="0"/>
              <a:t>Invalidated whenever view is transformed</a:t>
            </a:r>
            <a:r>
              <a:rPr lang="en-US" dirty="0"/>
              <a:t>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view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setBackgroundBrush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view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setCacheMode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CacheBackground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ItemDoesntPropagateOpacityToChildren</a:t>
            </a:r>
            <a:r>
              <a:rPr lang="en-US" dirty="0" smtClean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</a:t>
            </a:r>
            <a:r>
              <a:rPr lang="en-US" dirty="0" smtClean="0"/>
              <a:t>etter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are called frequently so they should </a:t>
            </a:r>
            <a:r>
              <a:rPr lang="en-US" dirty="0"/>
              <a:t>run fast!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be as small as possible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return simplest reasonable path </a:t>
            </a:r>
            <a:endParaRPr lang="en-US" dirty="0"/>
          </a:p>
          <a:p>
            <a:pPr fontAlgn="auto"/>
            <a:r>
              <a:rPr lang="en-US" dirty="0" smtClean="0"/>
              <a:t>Try to avoid drawing gradients on the painter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/>
              <a:t>pre-rendered backgrounds from images instead. </a:t>
            </a:r>
          </a:p>
          <a:p>
            <a:pPr fontAlgn="auto"/>
            <a:r>
              <a:rPr lang="en-US" dirty="0" smtClean="0"/>
              <a:t>It is costly to dynamically insert</a:t>
            </a:r>
            <a:r>
              <a:rPr lang="en-US" dirty="0"/>
              <a:t>/</a:t>
            </a:r>
            <a:r>
              <a:rPr lang="en-US" dirty="0" smtClean="0"/>
              <a:t>remove items from the scene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hiding and reusing items instead. </a:t>
            </a:r>
          </a:p>
          <a:p>
            <a:pPr fontAlgn="auto"/>
            <a:r>
              <a:rPr lang="en-US" dirty="0" smtClean="0"/>
              <a:t>Embedded widgets in a scene is costly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Try using a different paint engine (</a:t>
            </a:r>
            <a:r>
              <a:rPr lang="en-US" dirty="0"/>
              <a:t>OpenGL</a:t>
            </a:r>
            <a:r>
              <a:rPr lang="en-US" dirty="0" smtClean="0"/>
              <a:t>, Direct3D, etc.)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setViewport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 smtClean="0"/>
              <a:t>Avoid curved and dashed lines </a:t>
            </a:r>
            <a:endParaRPr lang="en-US" dirty="0"/>
          </a:p>
          <a:p>
            <a:pPr fontAlgn="auto"/>
            <a:r>
              <a:rPr lang="en-US" dirty="0" smtClean="0"/>
              <a:t>Alpha blending and antialiasing are expensive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many scenes can be attached to a view? How many views can render a single scene?</a:t>
            </a:r>
          </a:p>
          <a:p>
            <a:r>
              <a:rPr lang="en-US" dirty="0" smtClean="0"/>
              <a:t>How events are propagated to graphic items?</a:t>
            </a:r>
          </a:p>
          <a:p>
            <a:r>
              <a:rPr lang="en-US" dirty="0" smtClean="0"/>
              <a:t>How do you use property animations with graphic items?’’</a:t>
            </a:r>
          </a:p>
          <a:p>
            <a:r>
              <a:rPr lang="en-US" dirty="0" smtClean="0"/>
              <a:t>How transformations are applied to a graphics view or a graphics item?</a:t>
            </a:r>
          </a:p>
          <a:p>
            <a:r>
              <a:rPr lang="en-US" dirty="0" smtClean="0"/>
              <a:t>When is it beneficial to use binary space partitioning for accessing scene index? </a:t>
            </a:r>
          </a:p>
          <a:p>
            <a:r>
              <a:rPr lang="en-US" dirty="0" smtClean="0"/>
              <a:t>What is level of detail and how is it used?</a:t>
            </a:r>
          </a:p>
          <a:p>
            <a:r>
              <a:rPr lang="en-US" dirty="0" smtClean="0"/>
              <a:t>Which classes does </a:t>
            </a:r>
            <a:r>
              <a:rPr lang="en-US" dirty="0" err="1" smtClean="0">
                <a:latin typeface="Courier New"/>
                <a:cs typeface="Courier New"/>
              </a:rPr>
              <a:t>QGraphicsViewItem</a:t>
            </a:r>
            <a:r>
              <a:rPr lang="en-US" dirty="0" smtClean="0"/>
              <a:t> derive from?</a:t>
            </a:r>
          </a:p>
          <a:p>
            <a:r>
              <a:rPr lang="en-US" dirty="0" smtClean="0"/>
              <a:t>What should be taken, when embedding widgets into a scene?</a:t>
            </a:r>
          </a:p>
          <a:p>
            <a:r>
              <a:rPr lang="en-US" dirty="0" smtClean="0"/>
              <a:t>How to use OpenGL for painting graphic items, painted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graphics view performance can be adjusted?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3982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Graphics view provides a light-weight framework for rendering possibly a large number of graphical items</a:t>
            </a:r>
          </a:p>
          <a:p>
            <a:endParaRPr lang="en-US" dirty="0"/>
          </a:p>
          <a:p>
            <a:r>
              <a:rPr lang="en-US" dirty="0" smtClean="0"/>
              <a:t>Items are managed by a scene, which can be shared by several graphics view widgets</a:t>
            </a:r>
          </a:p>
          <a:p>
            <a:endParaRPr lang="en-US" dirty="0"/>
          </a:p>
          <a:p>
            <a:r>
              <a:rPr lang="en-US" dirty="0" smtClean="0"/>
              <a:t>The scene forward events from the view widget to very light-weight graphic items</a:t>
            </a:r>
          </a:p>
          <a:p>
            <a:endParaRPr lang="en-US" dirty="0"/>
          </a:p>
          <a:p>
            <a:r>
              <a:rPr lang="en-US" dirty="0" smtClean="0"/>
              <a:t>In addition to event handling, items can be transformed and grouped to make their management easier</a:t>
            </a:r>
          </a:p>
          <a:p>
            <a:endParaRPr lang="en-US" dirty="0"/>
          </a:p>
          <a:p>
            <a:r>
              <a:rPr lang="en-US" dirty="0" smtClean="0"/>
              <a:t>Standard widgets may be embedded into the graphics view, but has a performance penalty </a:t>
            </a:r>
          </a:p>
          <a:p>
            <a:endParaRPr lang="en-US" dirty="0"/>
          </a:p>
          <a:p>
            <a:r>
              <a:rPr lang="en-US" dirty="0" smtClean="0"/>
              <a:t>Several options exist to adjust graphics performance</a:t>
            </a:r>
          </a:p>
          <a:p>
            <a:pPr lvl="1"/>
            <a:r>
              <a:rPr lang="en-US" dirty="0" smtClean="0"/>
              <a:t>BSP index use, widget background caching, item caching, level of detail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09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 smtClean="0"/>
              <a:t>One policy per direction (horizontal and vertical</a:t>
            </a:r>
            <a:r>
              <a:rPr lang="en-US" dirty="0"/>
              <a:t>) </a:t>
            </a:r>
          </a:p>
          <a:p>
            <a:pPr fontAlgn="auto"/>
            <a:r>
              <a:rPr lang="en-US" dirty="0"/>
              <a:t>Button-</a:t>
            </a:r>
            <a:r>
              <a:rPr lang="en-US" dirty="0" smtClean="0"/>
              <a:t>like widgets set size policy to the following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May stretch horizontally</a:t>
            </a:r>
            <a:endParaRPr lang="en-US" dirty="0"/>
          </a:p>
          <a:p>
            <a:pPr lvl="1"/>
            <a:r>
              <a:rPr lang="en-US" dirty="0" smtClean="0"/>
              <a:t>Are fixed vertically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QProgressBar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  <a:p>
            <a:pPr fontAlgn="auto"/>
            <a:r>
              <a:rPr lang="en-US" dirty="0" smtClean="0"/>
              <a:t>Widgets which provide scroll bars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Can use additional space </a:t>
            </a:r>
            <a:endParaRPr lang="en-US" dirty="0"/>
          </a:p>
          <a:p>
            <a:pPr lvl="1"/>
            <a:r>
              <a:rPr lang="en-US" dirty="0" smtClean="0"/>
              <a:t>Work with less than </a:t>
            </a:r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09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  <a:p>
            <a:r>
              <a:rPr lang="en-US" dirty="0"/>
              <a:t>Using Qt Model Data in Charts</a:t>
            </a:r>
          </a:p>
          <a:p>
            <a:r>
              <a:rPr lang="en-US" dirty="0"/>
              <a:t>Dynamic Charts</a:t>
            </a:r>
          </a:p>
          <a:p>
            <a:r>
              <a:rPr lang="en-US" dirty="0" smtClean="0"/>
              <a:t>User </a:t>
            </a:r>
            <a:r>
              <a:rPr lang="en-US" dirty="0"/>
              <a:t>Interactions</a:t>
            </a:r>
          </a:p>
          <a:p>
            <a:r>
              <a:rPr lang="en-US" dirty="0"/>
              <a:t>Themes and Customization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71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…Qt chart types</a:t>
            </a:r>
            <a:endParaRPr lang="en-US" dirty="0"/>
          </a:p>
          <a:p>
            <a:r>
              <a:rPr lang="en-US" dirty="0" smtClean="0"/>
              <a:t>…how to add and modify chart data</a:t>
            </a:r>
            <a:endParaRPr lang="en-US" dirty="0"/>
          </a:p>
          <a:p>
            <a:r>
              <a:rPr lang="en-US" dirty="0" smtClean="0"/>
              <a:t>…how to use item models for providing chart data</a:t>
            </a:r>
          </a:p>
          <a:p>
            <a:r>
              <a:rPr lang="en-US" dirty="0" smtClean="0"/>
              <a:t>…how to customize charts </a:t>
            </a:r>
          </a:p>
        </p:txBody>
      </p:sp>
    </p:spTree>
    <p:extLst>
      <p:ext uri="{BB962C8B-B14F-4D97-AF65-F5344CB8AC3E}">
        <p14:creationId xmlns:p14="http://schemas.microsoft.com/office/powerpoint/2010/main" val="40238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Charts – Chart Types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577723" y="244150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Line chart</a:t>
            </a:r>
          </a:p>
        </p:txBody>
      </p:sp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2607269" y="2435512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Spline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459375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Area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20" name="Content Placeholder 5"/>
          <p:cNvSpPr txBox="1">
            <a:spLocks/>
          </p:cNvSpPr>
          <p:nvPr/>
        </p:nvSpPr>
        <p:spPr bwMode="auto">
          <a:xfrm>
            <a:off x="668191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Scatter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0" y="1152957"/>
            <a:ext cx="1639607" cy="121725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528403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27" y="1152957"/>
            <a:ext cx="1599163" cy="11766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538710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549627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05" y="1152957"/>
            <a:ext cx="1655113" cy="115086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6595604" y="116022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593754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858" y="3107643"/>
            <a:ext cx="1674552" cy="1176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6" y="3105614"/>
            <a:ext cx="1418340" cy="11448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403" y="3118761"/>
            <a:ext cx="1526651" cy="11121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890" y="3179026"/>
            <a:ext cx="1585906" cy="1011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062" y="1262263"/>
            <a:ext cx="1595978" cy="101225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2549627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593754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590405" y="307726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" name="Content Placeholder 5"/>
          <p:cNvSpPr txBox="1">
            <a:spLocks/>
          </p:cNvSpPr>
          <p:nvPr/>
        </p:nvSpPr>
        <p:spPr bwMode="auto">
          <a:xfrm>
            <a:off x="630079" y="4450058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Pie chart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 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(pie, donut)</a:t>
            </a:r>
          </a:p>
        </p:txBody>
      </p:sp>
      <p:sp>
        <p:nvSpPr>
          <p:cNvPr id="41" name="Content Placeholder 5"/>
          <p:cNvSpPr txBox="1">
            <a:spLocks/>
          </p:cNvSpPr>
          <p:nvPr/>
        </p:nvSpPr>
        <p:spPr bwMode="auto">
          <a:xfrm>
            <a:off x="2659625" y="4444066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Bar chart (bar, stacked, percent)</a:t>
            </a:r>
            <a:endParaRPr lang="en-US" dirty="0">
              <a:solidFill>
                <a:srgbClr val="595959"/>
              </a:solidFill>
              <a:latin typeface="Open Sans Light"/>
              <a:cs typeface="Open Sans Light"/>
            </a:endParaRPr>
          </a:p>
        </p:txBody>
      </p:sp>
      <p:sp>
        <p:nvSpPr>
          <p:cNvPr id="42" name="Content Placeholder 5"/>
          <p:cNvSpPr txBox="1">
            <a:spLocks/>
          </p:cNvSpPr>
          <p:nvPr/>
        </p:nvSpPr>
        <p:spPr bwMode="auto">
          <a:xfrm>
            <a:off x="4646110" y="443807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Polar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43" name="Content Placeholder 5"/>
          <p:cNvSpPr txBox="1">
            <a:spLocks/>
          </p:cNvSpPr>
          <p:nvPr/>
        </p:nvSpPr>
        <p:spPr bwMode="auto">
          <a:xfrm>
            <a:off x="6734270" y="4438073"/>
            <a:ext cx="1538944" cy="57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Candlestick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58053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3" y="2669353"/>
            <a:ext cx="4935374" cy="263407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336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Charts API is based on the Qt Graphics View framework</a:t>
            </a:r>
          </a:p>
          <a:p>
            <a:r>
              <a:rPr lang="en-US" dirty="0">
                <a:ea typeface="MS PGothic" charset="0"/>
              </a:rPr>
              <a:t>Charts can be displayed as graphics widgets using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Provides API for zooming and scrolling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QChartView</a:t>
            </a:r>
            <a:r>
              <a:rPr lang="en-US" dirty="0">
                <a:ea typeface="MS PGothic" charset="0"/>
              </a:rPr>
              <a:t> allows using the chart as a widget</a:t>
            </a:r>
          </a:p>
          <a:p>
            <a:r>
              <a:rPr lang="en-US" dirty="0">
                <a:ea typeface="MS PGothic" charset="0"/>
              </a:rPr>
              <a:t>Each chart type is represented by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QAbstractSeries</a:t>
            </a:r>
            <a:r>
              <a:rPr lang="en-US" dirty="0">
                <a:ea typeface="MS PGothic" charset="0"/>
              </a:rPr>
              <a:t> derived class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3230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2" y="2351853"/>
            <a:ext cx="6948671" cy="281982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Series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161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Determines the chart type</a:t>
            </a:r>
          </a:p>
          <a:p>
            <a:r>
              <a:rPr lang="en-US" dirty="0">
                <a:ea typeface="MS PGothic" charset="0"/>
              </a:rPr>
              <a:t>To use a certain chart type, create an instance of a series class and add it to the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ea typeface="MS PGothic" charset="0"/>
              </a:rPr>
              <a:t> instance</a:t>
            </a:r>
          </a:p>
          <a:p>
            <a:r>
              <a:rPr lang="en-US" dirty="0">
                <a:ea typeface="MS PGothic" charset="0"/>
              </a:rPr>
              <a:t>Series can be dynamically removed and added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4355" y="150955"/>
            <a:ext cx="3955135" cy="1307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6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ea typeface="MS PGothic" pitchFamily="34" charset="-128"/>
              </a:rPr>
              <a:t>// ...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05186984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Legend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382709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Shows what the chart data represents</a:t>
            </a:r>
          </a:p>
          <a:p>
            <a:pPr lvl="1"/>
            <a:r>
              <a:rPr lang="en-US" dirty="0">
                <a:ea typeface="MS PGothic" charset="0"/>
              </a:rPr>
              <a:t>Fully automatic 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Default </a:t>
            </a:r>
            <a:r>
              <a:rPr lang="en-US" dirty="0">
                <a:ea typeface="MS PGothic" charset="0"/>
              </a:rPr>
              <a:t>legend placement options:</a:t>
            </a:r>
          </a:p>
          <a:p>
            <a:pPr lvl="1"/>
            <a:r>
              <a:rPr lang="en-US" dirty="0">
                <a:ea typeface="MS PGothic" charset="0"/>
              </a:rPr>
              <a:t>Top, Bottom, Left or Right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Simple </a:t>
            </a:r>
            <a:r>
              <a:rPr lang="en-US" dirty="0">
                <a:ea typeface="MS PGothic" charset="0"/>
              </a:rPr>
              <a:t>API to change</a:t>
            </a:r>
          </a:p>
          <a:p>
            <a:pPr lvl="1"/>
            <a:r>
              <a:rPr lang="en-US" dirty="0">
                <a:ea typeface="MS PGothic" charset="0"/>
              </a:rPr>
              <a:t>Legend background pen and brush</a:t>
            </a:r>
          </a:p>
          <a:p>
            <a:pPr lvl="1"/>
            <a:r>
              <a:rPr lang="en-US" dirty="0">
                <a:ea typeface="MS PGothic" charset="0"/>
              </a:rPr>
              <a:t>Label brush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Or </a:t>
            </a:r>
            <a:r>
              <a:rPr lang="en-US" dirty="0">
                <a:ea typeface="MS PGothic" charset="0"/>
              </a:rPr>
              <a:t>draw yourself</a:t>
            </a:r>
          </a:p>
          <a:p>
            <a:pPr lvl="1"/>
            <a:r>
              <a:rPr lang="en-US" dirty="0">
                <a:ea typeface="MS PGothic" charset="0"/>
              </a:rPr>
              <a:t>Set new parent to legend</a:t>
            </a:r>
          </a:p>
          <a:p>
            <a:pPr lvl="1"/>
            <a:r>
              <a:rPr lang="en-US" dirty="0">
                <a:ea typeface="MS PGothic" charset="0"/>
              </a:rPr>
              <a:t>Chart updates legend state with signals, but won</a:t>
            </a:r>
            <a:r>
              <a:rPr lang="ja-JP" altLang="en-US" dirty="0">
                <a:ea typeface="MS PGothic" charset="0"/>
              </a:rPr>
              <a:t>’</a:t>
            </a:r>
            <a:r>
              <a:rPr lang="en-US" dirty="0">
                <a:ea typeface="MS PGothic" charset="0"/>
              </a:rPr>
              <a:t>t draw it.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11" y="1370838"/>
            <a:ext cx="1926845" cy="121707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42" y="1370838"/>
            <a:ext cx="2040431" cy="171824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96397" y="2679040"/>
            <a:ext cx="2580217" cy="33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aligned</a:t>
            </a:r>
            <a:r>
              <a:rPr lang="fi-FI" sz="1400" dirty="0">
                <a:latin typeface="Open Sans Light"/>
                <a:cs typeface="Open Sans Light"/>
              </a:rPr>
              <a:t> to </a:t>
            </a:r>
            <a:r>
              <a:rPr lang="fi-FI" sz="1400" dirty="0" err="1">
                <a:latin typeface="Open Sans Light"/>
                <a:cs typeface="Open Sans Light"/>
              </a:rPr>
              <a:t>right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576614" y="3208484"/>
            <a:ext cx="2494168" cy="54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Detached</a:t>
            </a:r>
            <a:r>
              <a:rPr lang="fi-FI" sz="1400" dirty="0">
                <a:latin typeface="Open Sans Light"/>
                <a:cs typeface="Open Sans Light"/>
              </a:rPr>
              <a:t> and </a:t>
            </a:r>
            <a:r>
              <a:rPr lang="fi-FI" sz="1400" dirty="0" err="1">
                <a:latin typeface="Open Sans Light"/>
                <a:cs typeface="Open Sans Light"/>
              </a:rPr>
              <a:t>drawn</a:t>
            </a:r>
            <a:r>
              <a:rPr lang="fi-FI" sz="1400" dirty="0">
                <a:latin typeface="Open Sans Light"/>
                <a:cs typeface="Open Sans Light"/>
              </a:rPr>
              <a:t> on top of </a:t>
            </a:r>
            <a:r>
              <a:rPr lang="fi-FI" sz="1400" dirty="0" err="1">
                <a:latin typeface="Open Sans Light"/>
                <a:cs typeface="Open Sans Light"/>
              </a:rPr>
              <a:t>chart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272716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Controls the presentation of series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Only </a:t>
            </a:r>
            <a:r>
              <a:rPr lang="en-US" dirty="0">
                <a:ea typeface="MS PGothic" charset="0"/>
              </a:rPr>
              <a:t>one x-axis may be visible at the time</a:t>
            </a:r>
          </a:p>
          <a:p>
            <a:pPr lvl="1"/>
            <a:r>
              <a:rPr lang="en-US" dirty="0">
                <a:ea typeface="MS PGothic" charset="0"/>
              </a:rPr>
              <a:t>If there are several y-axes, they share the common x-axes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Several </a:t>
            </a:r>
            <a:r>
              <a:rPr lang="en-US" dirty="0">
                <a:ea typeface="MS PGothic" charset="0"/>
              </a:rPr>
              <a:t>axis type exist (enumeration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QAbstractAxis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AxisType</a:t>
            </a:r>
            <a:r>
              <a:rPr lang="en-US" dirty="0">
                <a:ea typeface="MS PGothic" charset="0"/>
              </a:rPr>
              <a:t>)</a:t>
            </a:r>
          </a:p>
          <a:p>
            <a:pPr lvl="1"/>
            <a:r>
              <a:rPr lang="en-US" dirty="0">
                <a:ea typeface="MS PGothic" charset="0"/>
              </a:rPr>
              <a:t>No axis, value axis, category and bar category axis, date and time axis</a:t>
            </a:r>
          </a:p>
          <a:p>
            <a:endParaRPr lang="en-US" dirty="0" smtClean="0">
              <a:ea typeface="MS PGothic" charset="0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38546"/>
              </p:ext>
            </p:extLst>
          </p:nvPr>
        </p:nvGraphicFramePr>
        <p:xfrm>
          <a:off x="640231" y="3563154"/>
          <a:ext cx="4632318" cy="1424944"/>
        </p:xfrm>
        <a:graphic>
          <a:graphicData uri="http://schemas.openxmlformats.org/drawingml/2006/table">
            <a:tbl>
              <a:tblPr/>
              <a:tblGrid>
                <a:gridCol w="1470596"/>
                <a:gridCol w="1810559"/>
                <a:gridCol w="1351163"/>
              </a:tblGrid>
              <a:tr h="432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Series</a:t>
                      </a:r>
                      <a:r>
                        <a:rPr kumimoji="0" lang="fi-FI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 </a:t>
                      </a: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type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X-axis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Y-axis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QXYSeries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QBarCategoryAxis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2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QPieSeries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531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Can be setup to show tick marks, grid lines, and shades 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Default axes can be created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createDefeaultAxes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Must be called </a:t>
            </a:r>
            <a:r>
              <a:rPr lang="en-US" u="sng" dirty="0">
                <a:ea typeface="MS PGothic" charset="0"/>
              </a:rPr>
              <a:t>after</a:t>
            </a:r>
            <a:r>
              <a:rPr lang="en-US" dirty="0">
                <a:ea typeface="MS PGothic" charset="0"/>
              </a:rPr>
              <a:t> the series has been added to the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439" y="3039891"/>
            <a:ext cx="8213543" cy="108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setShadesVisible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true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255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QValueAxis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*&gt;(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setTickCount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91" y="1190260"/>
            <a:ext cx="2527500" cy="163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19432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Line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962682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Spline is exactly similar to line chart except an spline is drawn between the points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QSplineSeries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Scatter chart is created </a:t>
            </a:r>
            <a:r>
              <a:rPr lang="en-US" dirty="0" smtClean="0">
                <a:ea typeface="MS PGothic" charset="0"/>
              </a:rPr>
              <a:t>similarly, but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QScatterSeries</a:t>
            </a:r>
            <a:r>
              <a:rPr lang="en-US" dirty="0">
                <a:ea typeface="MS PGothic" charset="0"/>
              </a:rPr>
              <a:t> </a:t>
            </a:r>
            <a:r>
              <a:rPr lang="en-US" dirty="0" smtClean="0">
                <a:ea typeface="MS PGothic" charset="0"/>
              </a:rPr>
              <a:t>is used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Additionally, marker properties can be set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Two </a:t>
            </a:r>
            <a:r>
              <a:rPr lang="en-US" dirty="0">
                <a:ea typeface="MS PGothic" charset="0"/>
              </a:rPr>
              <a:t>line series can be added to an area series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(lineSeries1, lineSeries2);</a:t>
            </a:r>
          </a:p>
          <a:p>
            <a:pPr lvl="1"/>
            <a:r>
              <a:rPr lang="en-US" dirty="0">
                <a:ea typeface="MS PGothic" charset="0"/>
              </a:rPr>
              <a:t>Set the pen and brush to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ea typeface="MS PGothic" charset="0"/>
              </a:rPr>
              <a:t> to paint the area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1111" y="2496740"/>
            <a:ext cx="5699704" cy="1263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"scatter2"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setMarkerShape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MarkerShapeCircle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setMarkerSize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20.0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1108983"/>
            <a:ext cx="2347647" cy="97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63" y="3754329"/>
            <a:ext cx="2705276" cy="75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2261560"/>
            <a:ext cx="2253326" cy="132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42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09256"/>
              </p:ext>
            </p:extLst>
          </p:nvPr>
        </p:nvGraphicFramePr>
        <p:xfrm>
          <a:off x="941888" y="1559452"/>
          <a:ext cx="6995994" cy="3159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/>
                <a:gridCol w="2177492"/>
                <a:gridCol w="28223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Policy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()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Widget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Fixed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authoritative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cannot grow or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minimal, sufficient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Maximum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maximum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best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 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minimum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use extra space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sensible size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73660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Bar chart types </a:t>
            </a:r>
          </a:p>
          <a:p>
            <a:pPr lvl="1"/>
            <a:r>
              <a:rPr lang="fi-FI" b="1" dirty="0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draws bars as groups, where bars in same category are grouped next to each other. </a:t>
            </a:r>
          </a:p>
          <a:p>
            <a:pPr lvl="1"/>
            <a:r>
              <a:rPr lang="fi-FI" b="1" dirty="0" err="1">
                <a:ea typeface="MS PGothic" charset="0"/>
              </a:rPr>
              <a:t>Stacked</a:t>
            </a:r>
            <a:r>
              <a:rPr lang="fi-FI" b="1" dirty="0">
                <a:ea typeface="MS PGothic" charset="0"/>
              </a:rPr>
              <a:t> </a:t>
            </a:r>
            <a:r>
              <a:rPr lang="fi-FI" b="1" dirty="0" err="1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bar draws the bars in same category stacked on top of each other</a:t>
            </a:r>
          </a:p>
          <a:p>
            <a:pPr lvl="1"/>
            <a:r>
              <a:rPr lang="en-US" b="1" dirty="0">
                <a:ea typeface="MS PGothic" charset="0"/>
              </a:rPr>
              <a:t>Percent Bar</a:t>
            </a:r>
            <a:r>
              <a:rPr lang="en-US" dirty="0">
                <a:ea typeface="MS PGothic" charset="0"/>
              </a:rPr>
              <a:t> draws bars as stacks, where each bar is shown as percentage of all bars in that category</a:t>
            </a:r>
          </a:p>
          <a:p>
            <a:r>
              <a:rPr lang="en-US" dirty="0">
                <a:ea typeface="MS PGothic" charset="0"/>
              </a:rPr>
              <a:t>To create horizontal bar charts</a:t>
            </a:r>
          </a:p>
          <a:p>
            <a:pPr lvl="1"/>
            <a:r>
              <a:rPr lang="en-US" dirty="0">
                <a:ea typeface="MS PGothic" charset="0"/>
              </a:rPr>
              <a:t>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QHorizontal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*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BarSeries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en-US" dirty="0">
                <a:ea typeface="MS PGothic" charset="0"/>
              </a:rPr>
              <a:t>classes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107447"/>
            <a:ext cx="7929799" cy="212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Insert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data</a:t>
            </a:r>
            <a:endParaRPr lang="nn-NO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</a:p>
          <a:p>
            <a:pPr algn="l" eaLnBrk="1" hangingPunct="1"/>
            <a:endParaRPr lang="nn-NO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addSeries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"Simple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grouped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barchart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example"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4" y="398891"/>
            <a:ext cx="1579604" cy="10455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45" y="406289"/>
            <a:ext cx="1553574" cy="103818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41" y="406289"/>
            <a:ext cx="1617964" cy="10381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80150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To display categories on axis</a:t>
            </a:r>
          </a:p>
          <a:p>
            <a:pPr lvl="1"/>
            <a:r>
              <a:rPr lang="en-US" dirty="0">
                <a:ea typeface="MS PGothic" charset="0"/>
              </a:rPr>
              <a:t>Create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QBarCategoryAxis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Append one or more categories as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</a:t>
            </a:r>
            <a:r>
              <a:rPr lang="en-US" dirty="0">
                <a:ea typeface="MS PGothic" charset="0"/>
              </a:rPr>
              <a:t>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QStringList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Set the category to an axis</a:t>
            </a:r>
          </a:p>
          <a:p>
            <a:r>
              <a:rPr lang="en-US" dirty="0">
                <a:ea typeface="MS PGothic" charset="0"/>
              </a:rPr>
              <a:t>If you 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Set the axis to the chart after calling this function</a:t>
            </a:r>
          </a:p>
          <a:p>
            <a:pPr lvl="1"/>
            <a:r>
              <a:rPr lang="en-US" dirty="0">
                <a:ea typeface="MS PGothic" charset="0"/>
              </a:rPr>
              <a:t>Otherwise, the default axis will override the category axis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287430"/>
            <a:ext cx="7929799" cy="1746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axis-&gt;append(categories);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setAxisX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axis,series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3845834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342313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A simple API with two main classes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Appearance can be fully customized</a:t>
            </a:r>
          </a:p>
          <a:p>
            <a:pPr lvl="1"/>
            <a:r>
              <a:rPr lang="en-US" dirty="0">
                <a:ea typeface="MS PGothic" charset="0"/>
              </a:rPr>
              <a:t>Pie size and position</a:t>
            </a:r>
          </a:p>
          <a:p>
            <a:pPr lvl="1"/>
            <a:r>
              <a:rPr lang="en-US" dirty="0">
                <a:ea typeface="MS PGothic" charset="0"/>
              </a:rPr>
              <a:t>Donut like</a:t>
            </a:r>
          </a:p>
          <a:p>
            <a:pPr lvl="1"/>
            <a:r>
              <a:rPr lang="en-US" dirty="0">
                <a:ea typeface="MS PGothic" charset="0"/>
              </a:rPr>
              <a:t>Slice pen, brush, label font, etc. </a:t>
            </a:r>
          </a:p>
          <a:p>
            <a:r>
              <a:rPr lang="en-US" dirty="0">
                <a:ea typeface="MS PGothic" charset="0"/>
              </a:rPr>
              <a:t>Signals for user interaction</a:t>
            </a:r>
          </a:p>
          <a:p>
            <a:pPr lvl="1"/>
            <a:r>
              <a:rPr lang="en-US" dirty="0">
                <a:ea typeface="MS PGothic" charset="0"/>
              </a:rPr>
              <a:t>Hover, clicked</a:t>
            </a:r>
          </a:p>
          <a:p>
            <a:r>
              <a:rPr lang="en-US" dirty="0">
                <a:ea typeface="MS PGothic" charset="0"/>
              </a:rPr>
              <a:t>Basic animations support</a:t>
            </a:r>
          </a:p>
          <a:p>
            <a:pPr lvl="1"/>
            <a:r>
              <a:rPr lang="en-US" dirty="0">
                <a:ea typeface="MS PGothic" charset="0"/>
              </a:rPr>
              <a:t>Adding, removing and exploding slices</a:t>
            </a:r>
          </a:p>
          <a:p>
            <a:endParaRPr lang="en-US" dirty="0"/>
          </a:p>
        </p:txBody>
      </p:sp>
      <p:pic>
        <p:nvPicPr>
          <p:cNvPr id="6" name="Picture 2" descr="D:\git\local\charts\doc\images\examples_pie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6273" r="13280" b="24803"/>
          <a:stretch>
            <a:fillRect/>
          </a:stretch>
        </p:blipFill>
        <p:spPr bwMode="auto">
          <a:xfrm>
            <a:off x="5300223" y="1370838"/>
            <a:ext cx="3053309" cy="186956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2931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1515743"/>
            <a:ext cx="7929799" cy="2435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"Andy"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"Barbara"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series-&gt;slices().at(1);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setExploded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setLabelVisible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darkGreen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8180954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Drilldown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03868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Implement, e.g., with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r>
              <a:rPr lang="en-US" dirty="0">
                <a:ea typeface="MS PGothic" charset="0"/>
              </a:rPr>
              <a:t> signals</a:t>
            </a:r>
          </a:p>
          <a:p>
            <a:r>
              <a:rPr lang="en-US" dirty="0">
                <a:ea typeface="MS PGothic" charset="0"/>
              </a:rPr>
              <a:t>When the slice is clicked</a:t>
            </a:r>
          </a:p>
          <a:p>
            <a:pPr lvl="1"/>
            <a:r>
              <a:rPr lang="en-US" dirty="0">
                <a:ea typeface="MS PGothic" charset="0"/>
              </a:rPr>
              <a:t>Change the series to show another pie chart</a:t>
            </a:r>
          </a:p>
          <a:p>
            <a:r>
              <a:rPr lang="en-US" dirty="0">
                <a:ea typeface="MS PGothic" charset="0"/>
              </a:rPr>
              <a:t>Note that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removeSeries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 </a:t>
            </a:r>
            <a:r>
              <a:rPr lang="en-US" dirty="0">
                <a:ea typeface="MS PGothic" charset="0"/>
              </a:rPr>
              <a:t>deletes the series object</a:t>
            </a:r>
          </a:p>
          <a:p>
            <a:pPr lvl="1"/>
            <a:r>
              <a:rPr lang="en-US" dirty="0">
                <a:ea typeface="MS PGothic" charset="0"/>
              </a:rPr>
              <a:t>Store it in some other object, unless you want to re-create the series data 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7" y="3290729"/>
            <a:ext cx="2638426" cy="186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91" y="1526534"/>
            <a:ext cx="2683700" cy="267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49927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Drilldown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90" y="959255"/>
            <a:ext cx="8407165" cy="4120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year - All"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"Aug"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"Sep"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"Oct"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"Nov"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"Dec"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"John"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"Susan"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"Bob"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f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or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&amp;name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month - 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for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&amp;month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is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sub-class, containing the series and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functionality to update the percentage label and expand the </a:t>
            </a:r>
            <a:r>
              <a:rPr lang="en-US" sz="1200" dirty="0" smtClean="0">
                <a:solidFill>
                  <a:srgbClr val="008000"/>
                </a:solidFill>
                <a:latin typeface="Courier New" charset="0"/>
                <a:cs typeface="Courier New" charset="0"/>
              </a:rPr>
              <a:t>slice</a:t>
            </a:r>
            <a:endParaRPr lang="en-US" sz="1200" dirty="0">
              <a:solidFill>
                <a:srgbClr val="008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qrand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::connect(series,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(series-&gt;sum(),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: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changeSeries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647884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User Interaction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Hover</a:t>
            </a:r>
            <a:r>
              <a:rPr lang="fi-FI" dirty="0">
                <a:ea typeface="MS PGothic" charset="0"/>
              </a:rPr>
              <a:t> and </a:t>
            </a:r>
            <a:r>
              <a:rPr lang="fi-FI" dirty="0" err="1">
                <a:ea typeface="MS PGothic" charset="0"/>
              </a:rPr>
              <a:t>clicked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signals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provide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good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start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user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interaction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Drill-down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instance</a:t>
            </a:r>
            <a:endParaRPr lang="en-US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Zooming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>
                <a:ea typeface="MS PGothic" charset="0"/>
              </a:rPr>
              <a:t>in/out and 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also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supported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78" y="2968365"/>
            <a:ext cx="2675594" cy="16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" y="2993890"/>
            <a:ext cx="2618656" cy="166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36474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Zooming and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39430" cy="3784985"/>
          </a:xfrm>
        </p:spPr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factor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() 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QChart::zoomIn(const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QRectF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&amp;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rect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Courier New"/>
              <a:ea typeface="MS PGothic" charset="0"/>
              <a:cs typeface="Courier New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void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QChart::scroll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fi-FI" dirty="0" err="1">
                <a:ea typeface="MS PGothic" charset="0"/>
              </a:rPr>
              <a:t>Easy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integrate</a:t>
            </a:r>
            <a:r>
              <a:rPr lang="fi-FI" dirty="0">
                <a:ea typeface="MS PGothic" charset="0"/>
              </a:rPr>
              <a:t> to Qt </a:t>
            </a:r>
            <a:r>
              <a:rPr lang="fi-FI" dirty="0" err="1">
                <a:ea typeface="MS PGothic" charset="0"/>
              </a:rPr>
              <a:t>Gesture</a:t>
            </a:r>
            <a:r>
              <a:rPr lang="fi-FI" dirty="0">
                <a:ea typeface="MS PGothic" charset="0"/>
              </a:rPr>
              <a:t> FW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15" y="1370838"/>
            <a:ext cx="3028528" cy="24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49147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Gesture Example </a:t>
            </a:r>
            <a:r>
              <a:rPr lang="en-US" dirty="0" smtClean="0">
                <a:ea typeface="MS PGothic" charset="0"/>
              </a:rPr>
              <a:t>(Zoom Line </a:t>
            </a:r>
            <a:r>
              <a:rPr lang="en-US" dirty="0">
                <a:ea typeface="MS PGothic" charset="0"/>
              </a:rPr>
              <a:t>SDK Example)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391" y="1211843"/>
            <a:ext cx="8245545" cy="2598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gestureEvent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PanGesture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::scroll(-(pan-&gt;delta().x()),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pan-&gt;delta().y());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*pinch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changeFlags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ScaleFactorChanged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::zoom(pinch-&gt;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scaleFactor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839174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Using Model Data in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736396"/>
          </a:xfrm>
        </p:spPr>
        <p:txBody>
          <a:bodyPr/>
          <a:lstStyle/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can be used as a data source for the series:</a:t>
            </a:r>
          </a:p>
          <a:p>
            <a:pPr lvl="1"/>
            <a:r>
              <a:rPr lang="en-US" dirty="0">
                <a:ea typeface="MS PGothic" charset="0"/>
              </a:rPr>
              <a:t>Vertical and horizontal orientation</a:t>
            </a:r>
          </a:p>
          <a:p>
            <a:pPr lvl="1"/>
            <a:r>
              <a:rPr lang="en-US" dirty="0">
                <a:ea typeface="MS PGothic" charset="0"/>
              </a:rPr>
              <a:t>Data area (i.e. how data is presented in a chart) is done with series specific model mapper classes </a:t>
            </a:r>
          </a:p>
          <a:p>
            <a:pPr lvl="1"/>
            <a:r>
              <a:rPr lang="en-US" dirty="0">
                <a:ea typeface="MS PGothic" charset="0"/>
              </a:rPr>
              <a:t>Charts series are updated when changes are made to the model (data updated, rows or columns inserted or removed)</a:t>
            </a:r>
          </a:p>
          <a:p>
            <a:pPr lvl="2"/>
            <a:r>
              <a:rPr lang="en-US" dirty="0">
                <a:ea typeface="MS PGothic" charset="0"/>
              </a:rPr>
              <a:t>Obviously, the model must support data insert and removal as well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This is especially handy when </a:t>
            </a:r>
          </a:p>
          <a:p>
            <a:pPr lvl="1"/>
            <a:r>
              <a:rPr lang="en-US" dirty="0">
                <a:ea typeface="MS PGothic" charset="0"/>
              </a:rPr>
              <a:t>integrating user interfaces with table and chart presentation</a:t>
            </a:r>
          </a:p>
          <a:p>
            <a:pPr lvl="1"/>
            <a:r>
              <a:rPr lang="en-US" dirty="0">
                <a:ea typeface="MS PGothic" charset="0"/>
              </a:rPr>
              <a:t>creating interactive charts with data entry 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5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change the minimum size of a widget</a:t>
            </a:r>
          </a:p>
          <a:p>
            <a:r>
              <a:rPr lang="en-US" dirty="0" smtClean="0"/>
              <a:t>Name the available layout managers.</a:t>
            </a:r>
          </a:p>
          <a:p>
            <a:r>
              <a:rPr lang="en-US" dirty="0" smtClean="0"/>
              <a:t>How do you specify stretch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smtClean="0"/>
              <a:t>When are you allowed to call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 smtClean="0"/>
              <a:t> on a widget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Model Mappers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Keep your series and the actual model in sync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Both </a:t>
            </a:r>
            <a:r>
              <a:rPr lang="en-US" dirty="0">
                <a:ea typeface="MS PGothic" charset="0"/>
              </a:rPr>
              <a:t>APIs may be used at the same time: </a:t>
            </a:r>
          </a:p>
          <a:p>
            <a:pPr lvl="1"/>
            <a:r>
              <a:rPr lang="en-US" dirty="0">
                <a:ea typeface="MS PGothic" charset="0"/>
              </a:rPr>
              <a:t>Series model API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API</a:t>
            </a:r>
          </a:p>
          <a:p>
            <a:r>
              <a:rPr lang="en-US" dirty="0">
                <a:ea typeface="MS PGothic" charset="0"/>
              </a:rPr>
              <a:t>No common base class for model mappers</a:t>
            </a:r>
          </a:p>
          <a:p>
            <a:endParaRPr lang="en-US" dirty="0" smtClean="0">
              <a:latin typeface="Courier New"/>
              <a:ea typeface="MS PGothic" charset="0"/>
              <a:cs typeface="Courier New"/>
            </a:endParaRPr>
          </a:p>
          <a:p>
            <a:r>
              <a:rPr lang="en-US" dirty="0" err="1" smtClean="0">
                <a:latin typeface="Courier New"/>
                <a:ea typeface="MS PGothic" charset="0"/>
                <a:cs typeface="Courier New"/>
              </a:rPr>
              <a:t>QHXYModelMapper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QVXYModelMapper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which model rows/columns mapped (and kept sync) to the points in the XY series</a:t>
            </a:r>
          </a:p>
          <a:p>
            <a:pPr lvl="1"/>
            <a:r>
              <a:rPr lang="en-US" dirty="0">
                <a:ea typeface="MS PGothic" charset="0"/>
              </a:rPr>
              <a:t>Define the first column/row and the number of columns/rows, if only part of the model data used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QHBarModelMapper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QVBarModelMapper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Similarly to XY model mappers, define which model rows/columns mapped to bar sets 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QHPieModelMapper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QVPieModelMapper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a row/column, which contains values and another row/column, which contains labels </a:t>
            </a:r>
          </a:p>
          <a:p>
            <a:pPr marL="0" indent="0">
              <a:buNone/>
            </a:pPr>
            <a:endParaRPr lang="en-US" dirty="0">
              <a:ea typeface="MS PGothic" charset="0"/>
            </a:endParaRPr>
          </a:p>
          <a:p>
            <a:pPr lvl="1"/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9090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Mappers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6273" y="1184822"/>
            <a:ext cx="8044151" cy="1606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two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endParaRPr lang="en-US" sz="1200" dirty="0" smtClean="0">
              <a:solidFill>
                <a:srgbClr val="C0C0C0"/>
              </a:solidFill>
              <a:ea typeface="MS PGothic" pitchFamily="34" charset="-128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 smtClean="0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 smtClean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setXColumn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setYColumn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273" y="2941540"/>
            <a:ext cx="8044151" cy="2115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six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first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3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count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setLastBarSetColumn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setFirstRow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(first); </a:t>
            </a:r>
            <a:r>
              <a:rPr lang="en-US" sz="1200" dirty="0">
                <a:ea typeface="MS PGothic" pitchFamily="34" charset="-128"/>
              </a:rPr>
              <a:t>// First 3 rows skipped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setRowCount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(count); </a:t>
            </a:r>
            <a:r>
              <a:rPr lang="en-US" sz="1200" dirty="0">
                <a:ea typeface="MS PGothic" pitchFamily="34" charset="-128"/>
              </a:rPr>
              <a:t>// Only 5 rows mapped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64" y="1770452"/>
            <a:ext cx="3758472" cy="14347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95529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Dynamic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2848" cy="3784985"/>
          </a:xfrm>
        </p:spPr>
        <p:txBody>
          <a:bodyPr/>
          <a:lstStyle/>
          <a:p>
            <a:r>
              <a:rPr lang="fi-FI" dirty="0">
                <a:ea typeface="MS PGothic" charset="0"/>
              </a:rPr>
              <a:t>Chart </a:t>
            </a:r>
            <a:r>
              <a:rPr lang="fi-FI" dirty="0" err="1">
                <a:ea typeface="MS PGothic" charset="0"/>
              </a:rPr>
              <a:t>series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can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dynamically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altered</a:t>
            </a:r>
            <a:endParaRPr lang="fi-FI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Dynamically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adding/changing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in a </a:t>
            </a:r>
            <a:r>
              <a:rPr lang="fi-FI" dirty="0" err="1">
                <a:ea typeface="MS PGothic" charset="0"/>
              </a:rPr>
              <a:t>series</a:t>
            </a:r>
            <a:endParaRPr lang="fi-FI" dirty="0">
              <a:ea typeface="MS PGothic" charset="0"/>
            </a:endParaRPr>
          </a:p>
          <a:p>
            <a:pPr marL="899547" lvl="2">
              <a:spcBef>
                <a:spcPts val="769"/>
              </a:spcBef>
              <a:spcAft>
                <a:spcPts val="769"/>
              </a:spcAft>
            </a:pPr>
            <a:r>
              <a:rPr lang="fi-FI" dirty="0">
                <a:ea typeface="MS PGothic" charset="0"/>
              </a:rPr>
              <a:t>The </a:t>
            </a:r>
            <a:r>
              <a:rPr lang="fi-FI" dirty="0" err="1">
                <a:ea typeface="MS PGothic" charset="0"/>
              </a:rPr>
              <a:t>chart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reacts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automatically</a:t>
            </a:r>
            <a:r>
              <a:rPr lang="fi-FI" dirty="0">
                <a:ea typeface="MS PGothic" charset="0"/>
              </a:rPr>
              <a:t>, </a:t>
            </a:r>
            <a:r>
              <a:rPr lang="fi-FI" dirty="0" err="1">
                <a:ea typeface="MS PGothic" charset="0"/>
              </a:rPr>
              <a:t>nothing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special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here</a:t>
            </a:r>
            <a:endParaRPr lang="fi-FI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Changing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>
                <a:ea typeface="MS PGothic" charset="0"/>
              </a:rPr>
              <a:t>the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axes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8" y="999787"/>
            <a:ext cx="4634955" cy="39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390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Scrolling Approaches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QAbstractAxis::scroll(qreal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Automated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animation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QAbstractAxis::setRange(x,y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Over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by</a:t>
            </a:r>
            <a:r>
              <a:rPr lang="fi-FI" dirty="0">
                <a:ea typeface="MS PGothic" charset="0"/>
              </a:rPr>
              <a:t> new </a:t>
            </a:r>
            <a:r>
              <a:rPr lang="fi-FI" dirty="0" err="1">
                <a:ea typeface="MS PGothic" charset="0"/>
              </a:rPr>
              <a:t>incoming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Will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progress</a:t>
            </a:r>
            <a:r>
              <a:rPr lang="fi-FI" dirty="0">
                <a:ea typeface="MS PGothic" charset="0"/>
              </a:rPr>
              <a:t> as </a:t>
            </a:r>
            <a:r>
              <a:rPr lang="fi-FI" dirty="0" err="1">
                <a:ea typeface="MS PGothic" charset="0"/>
              </a:rPr>
              <a:t>setRange</a:t>
            </a:r>
            <a:r>
              <a:rPr lang="fi-FI" dirty="0">
                <a:ea typeface="MS PGothic" charset="0"/>
              </a:rPr>
              <a:t> is </a:t>
            </a:r>
            <a:r>
              <a:rPr lang="fi-FI" dirty="0" err="1">
                <a:ea typeface="MS PGothic" charset="0"/>
              </a:rPr>
              <a:t>called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QValueAxis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min and </a:t>
            </a:r>
            <a:r>
              <a:rPr lang="fi-FI" dirty="0" err="1">
                <a:ea typeface="MS PGothic" charset="0"/>
              </a:rPr>
              <a:t>max</a:t>
            </a:r>
            <a:r>
              <a:rPr lang="fi-FI" dirty="0">
                <a:ea typeface="MS PGothic" charset="0"/>
              </a:rPr>
              <a:t> with a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QPropertyAnimation</a:t>
            </a:r>
            <a:endParaRPr lang="fi-FI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fi-FI" dirty="0" err="1">
                <a:ea typeface="MS PGothic" charset="0"/>
              </a:rPr>
              <a:t>Have</a:t>
            </a:r>
            <a:r>
              <a:rPr lang="fi-FI" dirty="0">
                <a:ea typeface="MS PGothic" charset="0"/>
              </a:rPr>
              <a:t> Qt </a:t>
            </a:r>
            <a:r>
              <a:rPr lang="fi-FI" dirty="0" err="1">
                <a:ea typeface="MS PGothic" charset="0"/>
              </a:rPr>
              <a:t>Animation</a:t>
            </a:r>
            <a:r>
              <a:rPr lang="fi-FI" dirty="0">
                <a:ea typeface="MS PGothic" charset="0"/>
              </a:rPr>
              <a:t> FW </a:t>
            </a:r>
            <a:r>
              <a:rPr lang="fi-FI" dirty="0" err="1">
                <a:ea typeface="MS PGothic" charset="0"/>
              </a:rPr>
              <a:t>do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iteration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5078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Time-Bound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Use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events</a:t>
            </a:r>
            <a:r>
              <a:rPr lang="fi-FI" dirty="0">
                <a:ea typeface="MS PGothic" charset="0"/>
              </a:rPr>
              <a:t>) to </a:t>
            </a:r>
            <a:r>
              <a:rPr lang="fi-FI" dirty="0" err="1">
                <a:ea typeface="MS PGothic" charset="0"/>
              </a:rPr>
              <a:t>refresh</a:t>
            </a:r>
            <a:r>
              <a:rPr lang="fi-FI" dirty="0">
                <a:ea typeface="MS PGothic" charset="0"/>
              </a:rPr>
              <a:t> ”</a:t>
            </a:r>
            <a:r>
              <a:rPr lang="fi-FI" dirty="0" err="1">
                <a:ea typeface="MS PGothic" charset="0"/>
              </a:rPr>
              <a:t>painting</a:t>
            </a:r>
            <a:r>
              <a:rPr lang="fi-FI" dirty="0">
                <a:ea typeface="MS PGothic" charset="0"/>
              </a:rPr>
              <a:t>” </a:t>
            </a:r>
            <a:r>
              <a:rPr lang="fi-FI" dirty="0" err="1">
                <a:ea typeface="MS PGothic" charset="0"/>
              </a:rPr>
              <a:t>aka</a:t>
            </a:r>
            <a:r>
              <a:rPr lang="fi-FI" dirty="0">
                <a:ea typeface="MS PGothic" charset="0"/>
              </a:rPr>
              <a:t>. to set the </a:t>
            </a:r>
            <a:r>
              <a:rPr lang="fi-FI" dirty="0" err="1">
                <a:ea typeface="MS PGothic" charset="0"/>
              </a:rPr>
              <a:t>range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Bind</a:t>
            </a:r>
            <a:r>
              <a:rPr lang="fi-FI" dirty="0">
                <a:ea typeface="MS PGothic" charset="0"/>
              </a:rPr>
              <a:t> the new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real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elapsed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using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7517" y="2123508"/>
            <a:ext cx="7992907" cy="306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QMainWindow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…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/>
                <a:cs typeface="Courier New"/>
              </a:rPr>
              <a:t>m_startTime</a:t>
            </a:r>
            <a:r>
              <a:rPr lang="fi-FI" sz="1200" dirty="0">
                <a:latin typeface="Courier New"/>
                <a:cs typeface="Courier New"/>
              </a:rPr>
              <a:t>; …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};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mainwindow.cpp</a:t>
            </a:r>
            <a:r>
              <a:rPr lang="fi-FI" sz="1200" dirty="0">
                <a:latin typeface="Courier New"/>
                <a:cs typeface="Courier New"/>
              </a:rPr>
              <a:t>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::startScrolling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 </a:t>
            </a:r>
            <a:r>
              <a:rPr lang="fi-FI" sz="1200" dirty="0" smtClean="0"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latin typeface="Courier New"/>
                <a:cs typeface="Courier New"/>
              </a:rPr>
              <a:t>m_startTime.start</a:t>
            </a:r>
            <a:r>
              <a:rPr lang="fi-FI" sz="1200" dirty="0">
                <a:latin typeface="Courier New"/>
                <a:cs typeface="Courier New"/>
              </a:rPr>
              <a:t>();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::scroll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m_startTime.elapsed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1000.0</a:t>
            </a:r>
            <a:r>
              <a:rPr lang="fi-FI" sz="1200" dirty="0">
                <a:latin typeface="Courier New"/>
                <a:cs typeface="Courier New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10.0</a:t>
            </a:r>
            <a:r>
              <a:rPr lang="fi-FI" sz="1200" dirty="0">
                <a:latin typeface="Courier New"/>
                <a:cs typeface="Courier New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 smtClean="0">
                <a:latin typeface="Courier New"/>
                <a:cs typeface="Courier New"/>
              </a:rPr>
              <a:t>m_chart</a:t>
            </a:r>
            <a:r>
              <a:rPr lang="fi-FI" sz="1200" dirty="0" err="1">
                <a:latin typeface="Courier New"/>
                <a:cs typeface="Courier New"/>
              </a:rPr>
              <a:t>-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 err="1">
                <a:latin typeface="Courier New"/>
                <a:cs typeface="Courier New"/>
              </a:rPr>
              <a:t>axisX()-</a:t>
            </a:r>
            <a:r>
              <a:rPr lang="fi-FI" sz="1200" dirty="0">
                <a:latin typeface="Courier New"/>
                <a:cs typeface="Courier New"/>
              </a:rPr>
              <a:t>&gt;setRange(secsGone-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fi-FI" sz="1200" dirty="0">
                <a:latin typeface="Courier New"/>
                <a:cs typeface="Courier New"/>
              </a:rPr>
              <a:t>,secsGone)</a:t>
            </a:r>
            <a:r>
              <a:rPr lang="fi-FI" sz="1200" dirty="0" smtClean="0">
                <a:latin typeface="Courier New"/>
                <a:cs typeface="Courier New"/>
              </a:rPr>
              <a:t>;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479089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Easy theming</a:t>
            </a:r>
          </a:p>
          <a:p>
            <a:r>
              <a:rPr lang="en-US" dirty="0">
                <a:ea typeface="MS PGothic" charset="0"/>
              </a:rPr>
              <a:t>Several different </a:t>
            </a:r>
            <a:r>
              <a:rPr lang="ja-JP" altLang="en-US" dirty="0">
                <a:ea typeface="MS PGothic" charset="0"/>
              </a:rPr>
              <a:t>“</a:t>
            </a:r>
            <a:r>
              <a:rPr lang="en-US" dirty="0">
                <a:ea typeface="MS PGothic" charset="0"/>
              </a:rPr>
              <a:t>one-line</a:t>
            </a:r>
            <a:r>
              <a:rPr lang="ja-JP" altLang="en-US" dirty="0">
                <a:ea typeface="MS PGothic" charset="0"/>
              </a:rPr>
              <a:t>”</a:t>
            </a:r>
            <a:r>
              <a:rPr lang="en-US" dirty="0">
                <a:ea typeface="MS PGothic" charset="0"/>
              </a:rPr>
              <a:t> themes available</a:t>
            </a:r>
          </a:p>
          <a:p>
            <a:pPr marL="682663" lvl="1" indent="0">
              <a:buNone/>
            </a:pPr>
            <a:r>
              <a:rPr lang="en-US" dirty="0" err="1">
                <a:latin typeface="Courier New"/>
                <a:ea typeface="MS PGothic" charset="0"/>
                <a:cs typeface="Courier New"/>
              </a:rPr>
              <a:t>myChart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-&gt;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setTheme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ChartThemeLight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);</a:t>
            </a:r>
          </a:p>
          <a:p>
            <a:r>
              <a:rPr lang="en-US" dirty="0">
                <a:ea typeface="MS PGothic" charset="0"/>
              </a:rPr>
              <a:t>All colors and attributes modifiable through the API</a:t>
            </a:r>
          </a:p>
          <a:p>
            <a:pPr lvl="1"/>
            <a:r>
              <a:rPr lang="en-US" dirty="0">
                <a:ea typeface="MS PGothic" charset="0"/>
              </a:rPr>
              <a:t>Start from the scratch or</a:t>
            </a:r>
          </a:p>
          <a:p>
            <a:pPr lvl="1"/>
            <a:r>
              <a:rPr lang="fi-FI" dirty="0" err="1">
                <a:ea typeface="MS PGothic" charset="0"/>
              </a:rPr>
              <a:t>Modify</a:t>
            </a:r>
            <a:r>
              <a:rPr lang="fi-FI" dirty="0">
                <a:ea typeface="MS PGothic" charset="0"/>
              </a:rPr>
              <a:t> an </a:t>
            </a:r>
            <a:r>
              <a:rPr lang="fi-FI" dirty="0" err="1">
                <a:ea typeface="MS PGothic" charset="0"/>
              </a:rPr>
              <a:t>existing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theme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C:\Users\samakkon\Pictures\Charts_themes\TP\Bar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1621803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7" name="Picture 2" descr="C:\Users\samakkon\Pictures\Charts_themes\TP\Bar_Br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8" name="Picture 3" descr="C:\Users\samakkon\Pictures\Charts_themes\TP\Bar_D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9" name="Picture 4" descr="C:\Users\samakkon\Pictures\Charts_themes\TP\Bar_High_contra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0" name="Picture 5" descr="C:\Users\samakkon\Pictures\Charts_themes\TP\Bar_I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1" name="Picture 6" descr="C:\Users\samakkon\Pictures\Charts_themes\TP\Bar_L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3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2" name="Picture 8" descr="C:\Users\samakkon\Pictures\Charts_themes\TP\Bar_Blue_Cerulea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2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94149417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Chart Customization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36822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Lots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customizing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look’n’feel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manually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Trying</a:t>
            </a:r>
            <a:r>
              <a:rPr lang="fi-FI" dirty="0">
                <a:ea typeface="MS PGothic" charset="0"/>
              </a:rPr>
              <a:t> out the </a:t>
            </a:r>
            <a:r>
              <a:rPr lang="fi-FI" dirty="0" err="1">
                <a:ea typeface="MS PGothic" charset="0"/>
              </a:rPr>
              <a:t>examples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gives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you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best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overview</a:t>
            </a:r>
            <a:r>
              <a:rPr lang="fi-FI" dirty="0">
                <a:ea typeface="MS PGothic" charset="0"/>
              </a:rPr>
              <a:t> on </a:t>
            </a:r>
            <a:r>
              <a:rPr lang="fi-FI" dirty="0" err="1">
                <a:ea typeface="MS PGothic" charset="0"/>
              </a:rPr>
              <a:t>customizable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features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8" y="2377873"/>
            <a:ext cx="3856967" cy="224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57" y="2217583"/>
            <a:ext cx="3202343" cy="240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24477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Mention some Qt chart types</a:t>
            </a:r>
          </a:p>
          <a:p>
            <a:r>
              <a:rPr lang="en-US" dirty="0" smtClean="0"/>
              <a:t>How chart type is defined?</a:t>
            </a:r>
          </a:p>
          <a:p>
            <a:r>
              <a:rPr lang="en-US" dirty="0" smtClean="0"/>
              <a:t>Is it possible to add data into the series dynamically?</a:t>
            </a:r>
          </a:p>
          <a:p>
            <a:r>
              <a:rPr lang="en-US" dirty="0" smtClean="0"/>
              <a:t>Does the chart automatically scale to show all data in the series?</a:t>
            </a:r>
          </a:p>
          <a:p>
            <a:r>
              <a:rPr lang="en-US" dirty="0" smtClean="0"/>
              <a:t>How axis can be customized?</a:t>
            </a:r>
          </a:p>
          <a:p>
            <a:r>
              <a:rPr lang="en-US" dirty="0" smtClean="0"/>
              <a:t>Can user interact with line points or bars in charts by clicking on them?</a:t>
            </a:r>
          </a:p>
          <a:p>
            <a:r>
              <a:rPr lang="en-US" dirty="0" smtClean="0"/>
              <a:t>How item models are mapped to charts? Is it possible to pick up a subset of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8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Charts provides a comprehensive selection of different chart types</a:t>
            </a:r>
          </a:p>
          <a:p>
            <a:pPr lvl="1"/>
            <a:r>
              <a:rPr lang="en-US" dirty="0"/>
              <a:t>Line charts, pie charts, bar </a:t>
            </a:r>
            <a:r>
              <a:rPr lang="en-US" dirty="0" smtClean="0"/>
              <a:t>charts, candle stick charts</a:t>
            </a:r>
          </a:p>
          <a:p>
            <a:pPr lvl="1"/>
            <a:endParaRPr lang="en-US" dirty="0"/>
          </a:p>
          <a:p>
            <a:r>
              <a:rPr lang="en-US" dirty="0" smtClean="0"/>
              <a:t>Charts are based on the graphics view framework</a:t>
            </a:r>
          </a:p>
          <a:p>
            <a:pPr lvl="1"/>
            <a:r>
              <a:rPr lang="en-US" dirty="0" smtClean="0"/>
              <a:t>Chart itself derives from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Charts type depends on series</a:t>
            </a:r>
          </a:p>
          <a:p>
            <a:pPr lvl="1"/>
            <a:r>
              <a:rPr lang="en-US" dirty="0"/>
              <a:t>Series provide the data for the chart</a:t>
            </a:r>
          </a:p>
          <a:p>
            <a:pPr lvl="1"/>
            <a:r>
              <a:rPr lang="en-US" dirty="0"/>
              <a:t>Items may be dynamically added and removed from the </a:t>
            </a:r>
            <a:r>
              <a:rPr lang="en-US" dirty="0" smtClean="0"/>
              <a:t>series</a:t>
            </a:r>
          </a:p>
          <a:p>
            <a:pPr lvl="1"/>
            <a:r>
              <a:rPr lang="en-US" dirty="0" err="1" smtClean="0"/>
              <a:t>Aixs</a:t>
            </a:r>
            <a:r>
              <a:rPr lang="en-US" dirty="0" smtClean="0"/>
              <a:t> may be scrolled, when new items are added or removed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user interactions may be implemented by re-implementing event handlers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Develop the following layouts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Adjust the layouts as shown below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Optionally:</a:t>
            </a:r>
          </a:p>
          <a:p>
            <a:pPr lvl="1"/>
            <a:r>
              <a:rPr lang="en-US" dirty="0" smtClean="0"/>
              <a:t>Make buttons resize vertically when making the window higher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lab-layout-buttons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It's as easy as deriving from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</a:t>
            </a:r>
            <a:endParaRPr lang="en-US" b="1" dirty="0" smtClean="0"/>
          </a:p>
          <a:p>
            <a:pPr marL="0" indent="0" fontAlgn="auto">
              <a:buNone/>
            </a:pPr>
            <a:endParaRPr lang="en-US" dirty="0" smtClean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 smtClean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 smtClean="0"/>
          </a:p>
          <a:p>
            <a:pPr fontAlgn="auto"/>
            <a:r>
              <a:rPr lang="en-US" dirty="0" smtClean="0"/>
              <a:t>If you need custom Signal Slots 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layouts to arrange widgets inside, or paint the widget yourself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5763" y="1836170"/>
            <a:ext cx="8199753" cy="1171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0, </a:t>
            </a:r>
            <a:endParaRPr lang="en-US" sz="1200" dirty="0" smtClean="0">
              <a:solidFill>
                <a:srgbClr val="00008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flags = Qt::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()))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31152"/>
              </p:ext>
            </p:extLst>
          </p:nvPr>
        </p:nvGraphicFramePr>
        <p:xfrm>
          <a:off x="423336" y="1024464"/>
          <a:ext cx="8246533" cy="27431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Charts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Chart Types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Qt Model Data in Charts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Dynamic Charts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User Interactions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Themes and Customization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Flags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Window-system properties for a window </a:t>
            </a:r>
          </a:p>
          <a:p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Produces a borderless window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WindowStaysOnTopHint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stays on top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WindowStaysOnBottomHint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WindowTransparentForInput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is used only for output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WindowDoesNotAcceptFocus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4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</a:t>
            </a:r>
            <a:r>
              <a:rPr lang="en-US" dirty="0" smtClean="0"/>
              <a:t>Class </a:t>
            </a:r>
            <a:r>
              <a:rPr lang="en-US" dirty="0"/>
              <a:t>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Do not reinvent the wheel </a:t>
            </a:r>
          </a:p>
          <a:p>
            <a:r>
              <a:rPr lang="en-US" b="1" dirty="0" smtClean="0"/>
              <a:t>Decide on a base class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 err="1" smtClean="0">
                <a:latin typeface="Courier New"/>
                <a:cs typeface="Courier New"/>
              </a:rPr>
              <a:t>QWdget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QFrame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b="1" dirty="0" smtClean="0"/>
          </a:p>
          <a:p>
            <a:r>
              <a:rPr lang="en-US" b="1" dirty="0" smtClean="0"/>
              <a:t>Overload needed event handlers </a:t>
            </a:r>
            <a:endParaRPr lang="en-US" dirty="0"/>
          </a:p>
          <a:p>
            <a:pPr lvl="1"/>
            <a:r>
              <a:rPr lang="en-US" dirty="0" smtClean="0"/>
              <a:t>Often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accepts keyboard input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changes appearance on focus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composite or draw approach</a:t>
            </a:r>
          </a:p>
          <a:p>
            <a:pPr lvl="1"/>
            <a:r>
              <a:rPr lang="en-US" i="1" dirty="0" smtClean="0"/>
              <a:t>If composite</a:t>
            </a:r>
            <a:r>
              <a:rPr lang="en-US" dirty="0" smtClean="0"/>
              <a:t>: Use layouts to arrange other widgets</a:t>
            </a:r>
          </a:p>
          <a:p>
            <a:pPr lvl="1"/>
            <a:r>
              <a:rPr lang="en-US" i="1" dirty="0" smtClean="0"/>
              <a:t>If draw</a:t>
            </a:r>
            <a:r>
              <a:rPr lang="en-US" dirty="0" smtClean="0"/>
              <a:t>: implement paint event </a:t>
            </a:r>
            <a:endParaRPr lang="en-US" dirty="0"/>
          </a:p>
          <a:p>
            <a:r>
              <a:rPr lang="en-US" dirty="0" smtClean="0"/>
              <a:t>Re-implement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drawing </a:t>
            </a:r>
            <a:endParaRPr lang="en-US" dirty="0"/>
          </a:p>
          <a:p>
            <a:pPr lvl="1"/>
            <a:r>
              <a:rPr lang="en-US" dirty="0" smtClean="0"/>
              <a:t>To draw widget's visual appearance</a:t>
            </a:r>
            <a:endParaRPr lang="en-US" dirty="0"/>
          </a:p>
          <a:p>
            <a:pPr lvl="1"/>
            <a:r>
              <a:rPr lang="en-US" dirty="0" smtClean="0"/>
              <a:t>Drawing often depends on internal states </a:t>
            </a:r>
            <a:endParaRPr lang="en-US" dirty="0"/>
          </a:p>
          <a:p>
            <a:r>
              <a:rPr lang="en-US" b="1" dirty="0" smtClean="0"/>
              <a:t>Decide which signals to emit</a:t>
            </a:r>
            <a:endParaRPr lang="en-US" b="1" dirty="0"/>
          </a:p>
          <a:p>
            <a:pPr lvl="1"/>
            <a:r>
              <a:rPr lang="en-US" dirty="0" smtClean="0"/>
              <a:t>Usually from within event handlers</a:t>
            </a:r>
            <a:endParaRPr lang="en-US" dirty="0"/>
          </a:p>
          <a:p>
            <a:pPr lvl="1"/>
            <a:r>
              <a:rPr lang="en-US" dirty="0" smtClean="0"/>
              <a:t>Especially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Decide carefully on types of signal parameters </a:t>
            </a:r>
            <a:endParaRPr lang="en-US" dirty="0"/>
          </a:p>
          <a:p>
            <a:pPr lvl="1"/>
            <a:r>
              <a:rPr lang="en-US" dirty="0" smtClean="0"/>
              <a:t>General types increase reusability</a:t>
            </a:r>
            <a:endParaRPr lang="en-US" dirty="0"/>
          </a:p>
          <a:p>
            <a:pPr lvl="1"/>
            <a:r>
              <a:rPr lang="en-US" dirty="0" smtClean="0"/>
              <a:t>Candidates are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</a:t>
            </a:r>
            <a:r>
              <a:rPr lang="en-US" dirty="0" smtClean="0"/>
              <a:t>Sub-classing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publishing internal states</a:t>
            </a:r>
            <a:endParaRPr lang="en-US" b="1" dirty="0"/>
          </a:p>
          <a:p>
            <a:pPr lvl="1"/>
            <a:r>
              <a:rPr lang="en-US" dirty="0" smtClean="0"/>
              <a:t>Which internal states should be made publically accessible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accessor</a:t>
            </a:r>
            <a:r>
              <a:rPr lang="en-US" dirty="0" smtClean="0"/>
              <a:t> methods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Decide which setter methods should be slots</a:t>
            </a:r>
            <a:endParaRPr lang="en-US" b="1" dirty="0"/>
          </a:p>
          <a:p>
            <a:pPr lvl="1"/>
            <a:r>
              <a:rPr lang="en-US" dirty="0" smtClean="0"/>
              <a:t>Candidates are methods with integral or common parameters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Decide on allowing sub-classing</a:t>
            </a:r>
            <a:endParaRPr lang="en-US" b="1" dirty="0"/>
          </a:p>
          <a:p>
            <a:pPr lvl="1"/>
            <a:r>
              <a:rPr lang="en-US" dirty="0" smtClean="0"/>
              <a:t>If yes </a:t>
            </a:r>
          </a:p>
          <a:p>
            <a:pPr lvl="2"/>
            <a:r>
              <a:rPr lang="en-US" dirty="0" smtClean="0"/>
              <a:t>Decide which methods to make protected instead of private </a:t>
            </a:r>
          </a:p>
          <a:p>
            <a:pPr lvl="2"/>
            <a:r>
              <a:rPr lang="en-US" dirty="0" smtClean="0"/>
              <a:t>Which methods to make virtual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parameters at construction time </a:t>
            </a:r>
            <a:endParaRPr lang="en-US" dirty="0"/>
          </a:p>
          <a:p>
            <a:pPr lvl="1"/>
            <a:r>
              <a:rPr lang="en-US" dirty="0" smtClean="0"/>
              <a:t>Enrich the constructor as necessary </a:t>
            </a:r>
          </a:p>
          <a:p>
            <a:pPr lvl="1"/>
            <a:r>
              <a:rPr lang="en-US" dirty="0" smtClean="0"/>
              <a:t>Or implement more than one constructor</a:t>
            </a:r>
            <a:endParaRPr lang="en-US" dirty="0"/>
          </a:p>
          <a:p>
            <a:pPr lvl="1"/>
            <a:r>
              <a:rPr lang="en-US" dirty="0" smtClean="0"/>
              <a:t>If a parameter is needed for widget to work correctly </a:t>
            </a:r>
          </a:p>
          <a:p>
            <a:pPr lvl="2"/>
            <a:r>
              <a:rPr lang="en-US" dirty="0" smtClean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 smtClean="0"/>
              <a:t>Keep the Qt convention with</a:t>
            </a:r>
            <a:r>
              <a:rPr lang="en-US" b="1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>
                <a:latin typeface="Courier New"/>
                <a:cs typeface="Courier New"/>
              </a:rPr>
              <a:t>QWidget </a:t>
            </a:r>
            <a:r>
              <a:rPr lang="en-US" dirty="0">
                <a:latin typeface="Courier New"/>
                <a:cs typeface="Courier New"/>
              </a:rPr>
              <a:t>*parent = </a:t>
            </a:r>
            <a:r>
              <a:rPr lang="en-US" dirty="0" smtClean="0">
                <a:latin typeface="Courier New"/>
                <a:cs typeface="Courier New"/>
              </a:rPr>
              <a:t>Q_NULLPTR,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Qt::</a:t>
            </a:r>
            <a:r>
              <a:rPr lang="en-US" dirty="0" err="1" smtClean="0">
                <a:latin typeface="Courier New"/>
                <a:cs typeface="Courier New"/>
              </a:rPr>
              <a:t>WindowFlags</a:t>
            </a:r>
            <a:r>
              <a:rPr lang="en-US" dirty="0" smtClean="0">
                <a:latin typeface="Courier New"/>
                <a:cs typeface="Courier New"/>
              </a:rPr>
              <a:t> flags)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Widgets provide one option to implement user interfaces in Qt programs</a:t>
            </a:r>
          </a:p>
          <a:p>
            <a:endParaRPr lang="en-US" dirty="0"/>
          </a:p>
          <a:p>
            <a:r>
              <a:rPr lang="en-US" dirty="0"/>
              <a:t>Qt has a large selection of ready-made widgets</a:t>
            </a:r>
          </a:p>
          <a:p>
            <a:endParaRPr lang="en-US" dirty="0"/>
          </a:p>
          <a:p>
            <a:r>
              <a:rPr lang="en-US" dirty="0" smtClean="0"/>
              <a:t>Ready-made widgets may be aggregated together to have more complicated custom widgets</a:t>
            </a:r>
          </a:p>
          <a:p>
            <a:endParaRPr lang="en-US" dirty="0"/>
          </a:p>
          <a:p>
            <a:r>
              <a:rPr lang="en-US" dirty="0" smtClean="0"/>
              <a:t>Layout management takes care of positioning and resizing child widgets</a:t>
            </a:r>
          </a:p>
          <a:p>
            <a:pPr lvl="1"/>
            <a:r>
              <a:rPr lang="en-US" dirty="0" smtClean="0"/>
              <a:t>Qt has layout widgets and layout manager classes</a:t>
            </a:r>
          </a:p>
          <a:p>
            <a:pPr lvl="1"/>
            <a:r>
              <a:rPr lang="en-US" dirty="0" smtClean="0"/>
              <a:t>Horizontal and vertical size policies define, how child widgets size changes in the layout </a:t>
            </a:r>
          </a:p>
          <a:p>
            <a:endParaRPr lang="en-US" dirty="0"/>
          </a:p>
          <a:p>
            <a:r>
              <a:rPr lang="en-US" dirty="0" smtClean="0"/>
              <a:t>Custom widgets can be done by re-implementing the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method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8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reusable file chooser component </a:t>
            </a:r>
          </a:p>
          <a:p>
            <a:r>
              <a:rPr lang="en-US" dirty="0" smtClean="0"/>
              <a:t>2 Modes </a:t>
            </a:r>
          </a:p>
          <a:p>
            <a:pPr lvl="1"/>
            <a:r>
              <a:rPr lang="en-US" dirty="0" smtClean="0"/>
              <a:t>Choose File</a:t>
            </a:r>
            <a:endParaRPr lang="en-US" dirty="0"/>
          </a:p>
          <a:p>
            <a:pPr lvl="1"/>
            <a:r>
              <a:rPr lang="en-US" dirty="0" smtClean="0"/>
              <a:t>Choose Directory </a:t>
            </a:r>
            <a:endParaRPr lang="en-US" dirty="0"/>
          </a:p>
          <a:p>
            <a:r>
              <a:rPr lang="en-US" i="1" dirty="0" smtClean="0"/>
              <a:t>Think about the Custom Widget Guidelines</a:t>
            </a:r>
            <a:r>
              <a:rPr lang="en-US" i="1" dirty="0"/>
              <a:t>! </a:t>
            </a:r>
            <a:endParaRPr lang="en-US" dirty="0"/>
          </a:p>
          <a:p>
            <a:r>
              <a:rPr lang="en-US" i="1" dirty="0" smtClean="0"/>
              <a:t>Create a reusable API for a </a:t>
            </a:r>
            <a:r>
              <a:rPr lang="en-US" i="1" dirty="0" err="1" smtClean="0"/>
              <a:t>FileChooser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lab-file-chooser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a “compass widget” and let user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Select a direction </a:t>
            </a:r>
          </a:p>
          <a:p>
            <a:pPr lvl="2"/>
            <a:r>
              <a:rPr lang="en-US" dirty="0" smtClean="0"/>
              <a:t>north, west, south, east </a:t>
            </a:r>
          </a:p>
          <a:p>
            <a:pPr lvl="2"/>
            <a:r>
              <a:rPr lang="en-US" dirty="0" smtClean="0"/>
              <a:t>And optionally none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API to…</a:t>
            </a:r>
            <a:endParaRPr lang="en-US" dirty="0"/>
          </a:p>
          <a:p>
            <a:pPr lvl="1"/>
            <a:r>
              <a:rPr lang="en-US" dirty="0" smtClean="0"/>
              <a:t>Change direction programmatically</a:t>
            </a:r>
            <a:endParaRPr lang="en-US" dirty="0"/>
          </a:p>
          <a:p>
            <a:pPr lvl="1"/>
            <a:r>
              <a:rPr lang="en-US" dirty="0" smtClean="0"/>
              <a:t>Get informed when direction changes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endParaRPr lang="en-US" dirty="0"/>
          </a:p>
          <a:p>
            <a:pPr lvl="1"/>
            <a:r>
              <a:rPr lang="en-US" dirty="0" smtClean="0"/>
              <a:t>Add direction None</a:t>
            </a:r>
            <a:endParaRPr lang="en-US" dirty="0"/>
          </a:p>
          <a:p>
            <a:pPr lvl="1"/>
            <a:r>
              <a:rPr lang="en-US" dirty="0" smtClean="0"/>
              <a:t>Select direction with the keyboard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lab-compass-widget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Machines and 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9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Animation Framework</a:t>
            </a:r>
          </a:p>
          <a:p>
            <a:pPr lvl="0"/>
            <a:r>
              <a:rPr lang="en-US" dirty="0"/>
              <a:t>Animation Groups</a:t>
            </a:r>
          </a:p>
          <a:p>
            <a:pPr lvl="0"/>
            <a:r>
              <a:rPr lang="en-US" dirty="0"/>
              <a:t>State Machines</a:t>
            </a:r>
          </a:p>
          <a:p>
            <a:pPr lvl="0"/>
            <a:r>
              <a:rPr lang="en-US" dirty="0"/>
              <a:t>State-Based User Interfaces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GUI Options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77365"/>
              </p:ext>
            </p:extLst>
          </p:nvPr>
        </p:nvGraphicFramePr>
        <p:xfrm>
          <a:off x="237909" y="952993"/>
          <a:ext cx="8667988" cy="4278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746"/>
                <a:gridCol w="2903373"/>
                <a:gridCol w="4026869"/>
              </a:tblGrid>
              <a:tr h="468644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UI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Typical Use Cases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Features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Widgets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Desktop-like UIs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with menus, toolbars, status bars, dialogs 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No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GPU needed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Memory efficient 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Custom styling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702766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Graphics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View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Mostly prior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Qt5 for lightweight, rich </a:t>
                      </a:r>
                      <a:r>
                        <a:rPr lang="en-US" sz="1400" b="0" i="0" baseline="0" dirty="0" err="1" smtClean="0">
                          <a:latin typeface="Open Sans Light"/>
                          <a:cs typeface="Open Sans Light"/>
                        </a:rPr>
                        <a:t>Uis</a:t>
                      </a:r>
                      <a:endParaRPr lang="en-US" sz="1400" b="0" i="0" baseline="0" dirty="0" smtClean="0">
                        <a:latin typeface="Open Sans Light"/>
                        <a:cs typeface="Open Sans Light"/>
                      </a:endParaRPr>
                    </a:p>
                    <a:p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Memory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efficient</a:t>
                      </a:r>
                      <a:endParaRPr lang="en-US" sz="1400" b="0" i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Can handle thousands of UI items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No UI controls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354010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3D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3D UI, games,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visualizations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3D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engine, 3D data visualization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877824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Quick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Rich UIs with fancy graphical effects, desktop, embedded, mobile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Fluid user experience easy to achieve</a:t>
                      </a:r>
                    </a:p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Declarative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programming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Rendering optimizations 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Memory intensive 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Multicore CPU and GPU beneficial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Web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Engine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Web-based UI, hybrid apps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No need to learn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C++ or QML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Existing web-based </a:t>
                      </a:r>
                      <a:r>
                        <a:rPr lang="en-US" sz="1400" b="0" i="0" baseline="0" dirty="0" err="1" smtClean="0">
                          <a:latin typeface="Open Sans Light"/>
                          <a:cs typeface="Open Sans Light"/>
                        </a:rPr>
                        <a:t>Uis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easy to use with Qt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Easy to expose Qt objects to JavaScript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130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endParaRPr lang="en-US" dirty="0"/>
          </a:p>
          <a:p>
            <a:r>
              <a:rPr lang="en-US" dirty="0" smtClean="0"/>
              <a:t>…how to implement state-based user interfaces</a:t>
            </a:r>
          </a:p>
          <a:p>
            <a:r>
              <a:rPr lang="en-US" dirty="0" smtClean="0"/>
              <a:t>…how to animate widgets</a:t>
            </a:r>
          </a:p>
          <a:p>
            <a:r>
              <a:rPr lang="en-US" dirty="0" smtClean="0"/>
              <a:t>…how to use states with 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1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Framework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218244"/>
            <a:ext cx="8263031" cy="37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8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Conceptually our state machine could be presented as shown below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State 1 is the initial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next few slides we will fill in the source code and run the application as a simple demo</a:t>
            </a:r>
          </a:p>
          <a:p>
            <a:pPr>
              <a:lnSpc>
                <a:spcPct val="90000"/>
              </a:lnSpc>
            </a:pPr>
            <a:r>
              <a:rPr lang="en-US" dirty="0"/>
              <a:t>Useful base class signals: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::entered()</a:t>
            </a:r>
            <a:r>
              <a:rPr lang="en-US" dirty="0"/>
              <a:t> and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::exited()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545410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545410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37810" y="4469940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237810" y="477024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946083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946083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969149" y="3090142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270774" y="3307100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624909" y="3750272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5288736" y="4050576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2624909" y="4110110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631383" y="3449975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43160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183115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517451"/>
          </a:xfrm>
        </p:spPr>
        <p:txBody>
          <a:bodyPr>
            <a:normAutofit/>
          </a:bodyPr>
          <a:lstStyle/>
          <a:p>
            <a:r>
              <a:rPr lang="en-US" dirty="0"/>
              <a:t>The initial application could be written as follows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4892" y="2053256"/>
            <a:ext cx="8280920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/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main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 smtClean="0">
                <a:solidFill>
                  <a:srgbClr val="000000"/>
                </a:solidFill>
              </a:rPr>
              <a:t>[]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a(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QWidget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window;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setFixedSize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&amp;window);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/>
              <a:t>    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a.</a:t>
            </a:r>
            <a:r>
              <a:rPr lang="en-US" sz="1200" dirty="0" err="1"/>
              <a:t>exec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fi-FI" sz="1200" dirty="0">
              <a:solidFill>
                <a:srgbClr val="80008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x-state-machine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44" y="-17488"/>
            <a:ext cx="2983456" cy="31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73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94" y="1393640"/>
            <a:ext cx="8280920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 smtClean="0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(&amp;window);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s3);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s3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(s3);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machine-&gt;start();</a:t>
            </a:r>
            <a:endParaRPr lang="fi-FI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3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 far our state machine does not perform any meaningful work</a:t>
            </a:r>
          </a:p>
          <a:p>
            <a:r>
              <a:rPr lang="en-US" dirty="0"/>
              <a:t>Typically such work means changing the properties of various </a:t>
            </a:r>
            <a:r>
              <a:rPr lang="en-US" dirty="0" err="1">
                <a:latin typeface="Courier New" pitchFamily="49" charset="0"/>
              </a:rPr>
              <a:t>QObjects</a:t>
            </a:r>
            <a:r>
              <a:rPr lang="en-US" dirty="0"/>
              <a:t> in the application</a:t>
            </a:r>
          </a:p>
          <a:p>
            <a:pPr lvl="1"/>
            <a:r>
              <a:rPr lang="en-US" dirty="0"/>
              <a:t>For example, the button’s text: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41338" lvl="2"/>
            <a:endParaRPr lang="en-US" sz="1600" dirty="0" smtClean="0">
              <a:solidFill>
                <a:srgbClr val="333333"/>
              </a:solidFill>
            </a:endParaRPr>
          </a:p>
          <a:p>
            <a:pPr marL="541338" lvl="2"/>
            <a:r>
              <a:rPr lang="en-US" sz="1600" dirty="0" smtClean="0">
                <a:solidFill>
                  <a:srgbClr val="333333"/>
                </a:solidFill>
              </a:rPr>
              <a:t>How </a:t>
            </a:r>
            <a:r>
              <a:rPr lang="en-US" sz="1600" dirty="0">
                <a:solidFill>
                  <a:srgbClr val="333333"/>
                </a:solidFill>
              </a:rPr>
              <a:t>would you make the button move to a different position each time the state changes?</a:t>
            </a:r>
          </a:p>
          <a:p>
            <a:pPr marL="541338" lvl="2"/>
            <a:r>
              <a:rPr lang="en-US" sz="1600" dirty="0">
                <a:solidFill>
                  <a:srgbClr val="333333"/>
                </a:solidFill>
              </a:rPr>
              <a:t>How about changing the window title to display the current state?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2345241"/>
            <a:ext cx="8148833" cy="813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3"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s3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1"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 smtClean="0">
                <a:solidFill>
                  <a:srgbClr val="000000"/>
                </a:solidFill>
              </a:rPr>
              <a:t>;</a:t>
            </a:r>
            <a:endParaRPr lang="fi-FI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53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a situation where a common transition needs to be made regardless of the current state</a:t>
            </a:r>
          </a:p>
          <a:p>
            <a:pPr lvl="1"/>
            <a:r>
              <a:rPr lang="en-US" dirty="0"/>
              <a:t>E.g. switch to a final state when user clicks a quit button</a:t>
            </a:r>
          </a:p>
          <a:p>
            <a:endParaRPr lang="en-US" dirty="0"/>
          </a:p>
          <a:p>
            <a:r>
              <a:rPr lang="en-US" dirty="0"/>
              <a:t>The first solution: add a transition to the final state from each of the existing states (1-3 in our example)</a:t>
            </a:r>
          </a:p>
          <a:p>
            <a:pPr lvl="1"/>
            <a:r>
              <a:rPr lang="en-US" dirty="0"/>
              <a:t>Not very scalable – need to remember to add the same transition to each new state as well</a:t>
            </a:r>
          </a:p>
          <a:p>
            <a:endParaRPr lang="en-US" dirty="0"/>
          </a:p>
          <a:p>
            <a:r>
              <a:rPr lang="en-US" dirty="0"/>
              <a:t>The proper solution: group the states as children of a single top-level state</a:t>
            </a:r>
          </a:p>
          <a:p>
            <a:pPr lvl="1"/>
            <a:r>
              <a:rPr lang="en-US" dirty="0"/>
              <a:t>The parent state gets the transition to the final state</a:t>
            </a:r>
          </a:p>
          <a:p>
            <a:pPr lvl="1"/>
            <a:r>
              <a:rPr lang="en-US" dirty="0"/>
              <a:t>The transition is automatically inherited by the child states – also by new ones added later!</a:t>
            </a:r>
          </a:p>
          <a:p>
            <a:pPr lvl="2"/>
            <a:r>
              <a:rPr lang="en-US" dirty="0"/>
              <a:t>A child state can also override an inherited transition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5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Grouping</a:t>
            </a:r>
            <a:r>
              <a:rPr lang="fi-FI" dirty="0"/>
              <a:t> </a:t>
            </a:r>
            <a:r>
              <a:rPr lang="fi-FI" dirty="0" err="1"/>
              <a:t>States</a:t>
            </a:r>
            <a:endParaRPr lang="en-US" dirty="0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899094" y="1453840"/>
            <a:ext cx="7704138" cy="286808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lIns="90000" tIns="46800" rIns="90000" bIns="46800" anchorCtr="1"/>
          <a:lstStyle/>
          <a:p>
            <a:r>
              <a:rPr lang="fi-FI"/>
              <a:t>rootState</a:t>
            </a:r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762696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762696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55096" y="3409108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4455096" y="370941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163369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7163369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186435" y="2029311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488060" y="2246269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842195" y="2689441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5506022" y="2989744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842197" y="3049279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3848669" y="238914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64889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4844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899094" y="1908924"/>
            <a:ext cx="7704138" cy="1190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467294" y="1174707"/>
            <a:ext cx="287338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68920" y="1391664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2813619" y="4872258"/>
            <a:ext cx="215900" cy="17991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2742183" y="4812723"/>
            <a:ext cx="358775" cy="30030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913635" y="4392040"/>
            <a:ext cx="1428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986658" y="4411883"/>
            <a:ext cx="345705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quitButton.clicked</a:t>
            </a:r>
            <a:endParaRPr lang="en-US" sz="1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1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191488"/>
            <a:ext cx="8120586" cy="3587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</a:rPr>
              <a:t>rootState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*s1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Notice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rootState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parent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*s2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*s3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QFinalState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</a:rPr>
              <a:t>finalState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QFinalState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Final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Root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starts…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/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…and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immediately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after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Only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added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/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other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were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quitButton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 smtClean="0">
                <a:solidFill>
                  <a:srgbClr val="000000"/>
                </a:solidFill>
              </a:rPr>
              <a:t>,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>
                <a:solidFill>
                  <a:srgbClr val="000000"/>
                </a:solidFill>
              </a:rPr>
              <a:t>::connect(machine,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finished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80"/>
                </a:solidFill>
              </a:rPr>
              <a:t>qApp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>
                <a:solidFill>
                  <a:srgbClr val="800000"/>
                </a:solidFill>
              </a:rPr>
              <a:t>quit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smtClean="0"/>
              <a:t>machine</a:t>
            </a:r>
            <a:r>
              <a:rPr lang="en-US" sz="1200" dirty="0" smtClean="0">
                <a:solidFill>
                  <a:srgbClr val="000000"/>
                </a:solidFill>
              </a:rPr>
              <a:t>-&gt;</a:t>
            </a:r>
            <a:r>
              <a:rPr lang="en-US" sz="1200" dirty="0" smtClean="0"/>
              <a:t>start</a:t>
            </a:r>
            <a:r>
              <a:rPr lang="en-US" sz="1200" dirty="0" smtClean="0">
                <a:solidFill>
                  <a:srgbClr val="000000"/>
                </a:solidFill>
              </a:rPr>
              <a:t>();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865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idea is to provide an easy and scalable way of creating animated and smooth GUIs</a:t>
            </a:r>
          </a:p>
          <a:p>
            <a:pPr lvl="1"/>
            <a:r>
              <a:rPr lang="en-US" dirty="0"/>
              <a:t>Hides the complexity of handling timers</a:t>
            </a:r>
          </a:p>
          <a:p>
            <a:pPr lvl="1"/>
            <a:r>
              <a:rPr lang="en-US" dirty="0"/>
              <a:t>Provides a set of pre-defined easing curves, custom curves can be provided by the developer as needed</a:t>
            </a:r>
          </a:p>
          <a:p>
            <a:r>
              <a:rPr lang="en-US" i="1" dirty="0"/>
              <a:t>Works by modifying the </a:t>
            </a:r>
            <a:r>
              <a:rPr lang="en-US" b="1" i="1" dirty="0"/>
              <a:t>properties</a:t>
            </a:r>
            <a:r>
              <a:rPr lang="en-US" i="1" dirty="0"/>
              <a:t> of the </a:t>
            </a:r>
            <a:r>
              <a:rPr lang="en-US" b="1" i="1" dirty="0" err="1">
                <a:latin typeface="Courier New" pitchFamily="49" charset="0"/>
              </a:rPr>
              <a:t>QObjects</a:t>
            </a:r>
            <a:r>
              <a:rPr lang="en-US" i="1" dirty="0"/>
              <a:t> being animated</a:t>
            </a:r>
          </a:p>
          <a:p>
            <a:endParaRPr lang="en-US" dirty="0"/>
          </a:p>
          <a:p>
            <a:r>
              <a:rPr lang="en-US" dirty="0"/>
              <a:t>Easy to use together with the State Machine Framework to provide animated transitions between states</a:t>
            </a:r>
          </a:p>
          <a:p>
            <a:r>
              <a:rPr lang="en-US" dirty="0"/>
              <a:t>Normally the animations have a finite duration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QTimeLine</a:t>
            </a:r>
            <a:r>
              <a:rPr lang="en-US" dirty="0"/>
              <a:t> used as a timer behind the scenes</a:t>
            </a:r>
          </a:p>
          <a:p>
            <a:pPr lvl="1"/>
            <a:r>
              <a:rPr lang="en-US" dirty="0"/>
              <a:t>Can be made to loop and run backwards</a:t>
            </a:r>
          </a:p>
          <a:p>
            <a:r>
              <a:rPr lang="en-US" dirty="0"/>
              <a:t>If duration is set to -1, the animation will run until explicitly stopped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1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3" y="1168270"/>
            <a:ext cx="8009589" cy="3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6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Animating a Button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844824"/>
            <a:ext cx="8070460" cy="2499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button(</a:t>
            </a:r>
            <a:r>
              <a:rPr lang="en-US" sz="1200" dirty="0">
                <a:solidFill>
                  <a:srgbClr val="008000"/>
                </a:solidFill>
              </a:rPr>
              <a:t>"Animated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Button"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button.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 smtClean="0">
              <a:solidFill>
                <a:srgbClr val="800080"/>
              </a:solidFill>
            </a:endParaRPr>
          </a:p>
          <a:p>
            <a:r>
              <a:rPr lang="en-US" sz="1200" dirty="0" smtClean="0">
                <a:solidFill>
                  <a:srgbClr val="008000"/>
                </a:solidFill>
              </a:rPr>
              <a:t>// This is a main() function. That’s why we can allocate the animation in the stack</a:t>
            </a: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setDuration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10000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setStartValue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setKeyValueAt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0.5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91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Groups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903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Classes </a:t>
            </a:r>
            <a:r>
              <a:rPr lang="en-US" dirty="0" err="1">
                <a:latin typeface="Courier New" pitchFamily="49" charset="0"/>
              </a:rPr>
              <a:t>QSequentialAnimationGroup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QParalleAnimationGroup</a:t>
            </a:r>
            <a:r>
              <a:rPr lang="en-US" dirty="0"/>
              <a:t> can be used to run multiple animations in sequence or 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animation group can be used wherever a ”normal” animation could – e.g. a group within a group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Enables building very complex animation sequences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2524161"/>
            <a:ext cx="8053751" cy="2689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*parallel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(parallel);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0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885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Animation FW provides multiple pre-made easing curves for your convenience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Represented by the class </a:t>
            </a:r>
            <a:r>
              <a:rPr lang="en-US" dirty="0" err="1">
                <a:latin typeface="Courier New" pitchFamily="49" charset="0"/>
              </a:rPr>
              <a:t>QEasingCurve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Custom curves can made by the developer; see the class documentation for details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Typically used to control e.g. how the animation starts and/or finishes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OutBounce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InOutQuad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…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6302" y="3559343"/>
            <a:ext cx="8215669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setEasingCurve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QEasingCurve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OutBounce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endParaRPr lang="en-US" sz="1200" dirty="0">
              <a:solidFill>
                <a:srgbClr val="800080"/>
              </a:solidFill>
            </a:endParaRPr>
          </a:p>
          <a:p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59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with a State Machine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mentioned before, the Animation FW can easily be made to work with the State Machine FW</a:t>
            </a:r>
          </a:p>
          <a:p>
            <a:endParaRPr lang="en-US" dirty="0"/>
          </a:p>
          <a:p>
            <a:r>
              <a:rPr lang="en-US" dirty="0"/>
              <a:t>Simply a matter of assigning one or more animations for each wanted state transition</a:t>
            </a:r>
          </a:p>
          <a:p>
            <a:pPr lvl="1"/>
            <a:r>
              <a:rPr lang="en-US" dirty="0"/>
              <a:t>Works the same way for both </a:t>
            </a:r>
            <a:r>
              <a:rPr lang="en-US" dirty="0" err="1">
                <a:latin typeface="Courier New" pitchFamily="49" charset="0"/>
              </a:rPr>
              <a:t>QSignalTransitions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QEventTransitions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In this case a property animation itself does not need a start or an end value</a:t>
            </a:r>
          </a:p>
          <a:p>
            <a:pPr lvl="1"/>
            <a:r>
              <a:rPr lang="en-US" dirty="0"/>
              <a:t>These come from the states in the state machine</a:t>
            </a:r>
          </a:p>
          <a:p>
            <a:pPr lvl="1"/>
            <a:r>
              <a:rPr lang="en-US" dirty="0"/>
              <a:t>Intermediate values can be set as before using the base class </a:t>
            </a:r>
            <a:r>
              <a:rPr lang="en-US" dirty="0" err="1">
                <a:latin typeface="Courier New" pitchFamily="49" charset="0"/>
              </a:rPr>
              <a:t>QVariantAnimation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setKeyValueAt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84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Animations</a:t>
            </a:r>
            <a:r>
              <a:rPr lang="fi-FI" dirty="0"/>
              <a:t> with a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343508"/>
            <a:ext cx="8087169" cy="336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t1-&gt;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t2-&gt;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4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Animations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70215"/>
          </a:xfrm>
        </p:spPr>
        <p:txBody>
          <a:bodyPr/>
          <a:lstStyle/>
          <a:p>
            <a:r>
              <a:rPr lang="en-US" dirty="0"/>
              <a:t>If a specific animation is wanted regardless of the state transition, a default animation can be set</a:t>
            </a:r>
          </a:p>
          <a:p>
            <a:pPr lvl="1"/>
            <a:r>
              <a:rPr lang="en-US" dirty="0"/>
              <a:t>E.g. always animate ”</a:t>
            </a:r>
            <a:r>
              <a:rPr lang="en-US" dirty="0" err="1"/>
              <a:t>pos</a:t>
            </a:r>
            <a:r>
              <a:rPr lang="en-US" dirty="0"/>
              <a:t>” property if its value is different in the start and target states</a:t>
            </a:r>
          </a:p>
          <a:p>
            <a:endParaRPr lang="en-US" dirty="0"/>
          </a:p>
          <a:p>
            <a:r>
              <a:rPr lang="en-US" dirty="0"/>
              <a:t>Animations explicitly set on transitions will take precedence over any default animation for the given property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3212976"/>
            <a:ext cx="7998452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Created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earlier: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s1,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s2;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QStateMachine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machine;</a:t>
            </a:r>
            <a:r>
              <a:rPr lang="en-US" sz="1200" dirty="0"/>
              <a:t> </a:t>
            </a:r>
          </a:p>
          <a:p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2.0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addDefaultAnimation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6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to trigger a transition in a Qt state machine?</a:t>
            </a:r>
          </a:p>
          <a:p>
            <a:r>
              <a:rPr lang="en-US" dirty="0" smtClean="0"/>
              <a:t>What means state grouping?</a:t>
            </a:r>
          </a:p>
          <a:p>
            <a:r>
              <a:rPr lang="en-US" dirty="0" smtClean="0"/>
              <a:t>Why state grouping can be beneficial?</a:t>
            </a:r>
          </a:p>
          <a:p>
            <a:r>
              <a:rPr lang="en-US" dirty="0" smtClean="0"/>
              <a:t>How to group animations?</a:t>
            </a:r>
          </a:p>
          <a:p>
            <a:r>
              <a:rPr lang="en-US" dirty="0" smtClean="0"/>
              <a:t>Why is it better to use a sequential animation rather than two animations, executed one after the other?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provides state machine and animation frameworks</a:t>
            </a:r>
          </a:p>
          <a:p>
            <a:endParaRPr lang="en-US" dirty="0"/>
          </a:p>
          <a:p>
            <a:r>
              <a:rPr lang="en-US" dirty="0"/>
              <a:t>State machines support all basic state machine concepts</a:t>
            </a:r>
          </a:p>
          <a:p>
            <a:pPr lvl="1"/>
            <a:r>
              <a:rPr lang="en-US" dirty="0"/>
              <a:t>States (initial, final, history), transitions, nested states</a:t>
            </a:r>
          </a:p>
          <a:p>
            <a:endParaRPr lang="en-US" dirty="0"/>
          </a:p>
          <a:p>
            <a:r>
              <a:rPr lang="en-US" dirty="0"/>
              <a:t>Animations can be implemented using a timer</a:t>
            </a:r>
          </a:p>
          <a:p>
            <a:pPr lvl="1"/>
            <a:r>
              <a:rPr lang="en-US" dirty="0"/>
              <a:t>Qt animation framework hides the timer management</a:t>
            </a:r>
          </a:p>
          <a:p>
            <a:endParaRPr lang="en-US" dirty="0"/>
          </a:p>
          <a:p>
            <a:r>
              <a:rPr lang="en-US" dirty="0"/>
              <a:t>Animations and state machines may be combined</a:t>
            </a:r>
          </a:p>
          <a:p>
            <a:pPr lvl="1"/>
            <a:r>
              <a:rPr lang="en-US" dirty="0"/>
              <a:t>Each state has different property values</a:t>
            </a:r>
          </a:p>
          <a:p>
            <a:pPr lvl="1"/>
            <a:r>
              <a:rPr lang="en-US" dirty="0"/>
              <a:t>Whenever a transition is triggered, changed property values are animated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Painting and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Widgets</a:t>
            </a:r>
          </a:p>
          <a:p>
            <a:r>
              <a:rPr lang="en-US" dirty="0" smtClean="0"/>
              <a:t>Layout </a:t>
            </a:r>
            <a:r>
              <a:rPr lang="en-US" dirty="0"/>
              <a:t>Management </a:t>
            </a:r>
            <a:endParaRPr lang="en-US" dirty="0" smtClean="0"/>
          </a:p>
          <a:p>
            <a:r>
              <a:rPr lang="en-US" dirty="0" smtClean="0"/>
              <a:t>Guidelines </a:t>
            </a:r>
            <a:r>
              <a:rPr lang="en-US" dirty="0"/>
              <a:t>for Custom Widgets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  <a:endParaRPr lang="en-US" dirty="0" smtClean="0"/>
          </a:p>
          <a:p>
            <a:r>
              <a:rPr lang="en-US" dirty="0" smtClean="0"/>
              <a:t>Color </a:t>
            </a:r>
            <a:r>
              <a:rPr lang="en-US" dirty="0"/>
              <a:t>Handling </a:t>
            </a:r>
            <a:endParaRPr lang="en-US" dirty="0" smtClean="0"/>
          </a:p>
          <a:p>
            <a:r>
              <a:rPr lang="en-US" dirty="0" smtClean="0"/>
              <a:t>Painting </a:t>
            </a:r>
            <a:r>
              <a:rPr lang="en-US" dirty="0"/>
              <a:t>Operations </a:t>
            </a:r>
            <a:endParaRPr lang="en-US" dirty="0" smtClean="0"/>
          </a:p>
          <a:p>
            <a:r>
              <a:rPr lang="en-US" dirty="0" smtClean="0"/>
              <a:t>Styles and Style Sheets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You paint with a painter on a paint device during a paint event </a:t>
            </a:r>
          </a:p>
          <a:p>
            <a:pPr lvl="1"/>
            <a:r>
              <a:rPr lang="en-US" dirty="0" smtClean="0"/>
              <a:t>Qt widgets know how to paint themselves</a:t>
            </a:r>
            <a:endParaRPr lang="en-US" dirty="0"/>
          </a:p>
          <a:p>
            <a:pPr lvl="1"/>
            <a:r>
              <a:rPr lang="en-US" dirty="0" smtClean="0"/>
              <a:t>Often widgets look like we want</a:t>
            </a:r>
            <a:endParaRPr lang="en-US" dirty="0"/>
          </a:p>
          <a:p>
            <a:pPr lvl="1"/>
            <a:r>
              <a:rPr lang="en-US" dirty="0" smtClean="0"/>
              <a:t>Painting allows device independent 2D visualization</a:t>
            </a:r>
          </a:p>
          <a:p>
            <a:pPr lvl="1"/>
            <a:r>
              <a:rPr lang="en-US" dirty="0" smtClean="0"/>
              <a:t>Allows to draw pie charts, line charts and many more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Style Sheets</a:t>
            </a:r>
            <a:endParaRPr lang="en-US" dirty="0"/>
          </a:p>
          <a:p>
            <a:pPr lvl="1"/>
            <a:r>
              <a:rPr lang="en-US" dirty="0" smtClean="0"/>
              <a:t>Fine grained control over the look and feel</a:t>
            </a:r>
            <a:endParaRPr lang="en-US" dirty="0"/>
          </a:p>
          <a:p>
            <a:pPr lvl="1"/>
            <a:r>
              <a:rPr lang="en-US" dirty="0" smtClean="0"/>
              <a:t>Easily applied using style sheets in CSS format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 smtClean="0"/>
              <a:t>Painting</a:t>
            </a:r>
            <a:endParaRPr lang="en-US" b="1" dirty="0"/>
          </a:p>
          <a:p>
            <a:pPr lvl="1"/>
            <a:r>
              <a:rPr lang="en-US" dirty="0" smtClean="0"/>
              <a:t>Painting infrastructure </a:t>
            </a:r>
          </a:p>
          <a:p>
            <a:pPr lvl="1"/>
            <a:r>
              <a:rPr lang="en-US" dirty="0" smtClean="0"/>
              <a:t>Painting on widget </a:t>
            </a:r>
            <a:endParaRPr lang="en-US" dirty="0"/>
          </a:p>
          <a:p>
            <a:r>
              <a:rPr lang="en-US" b="1" dirty="0" smtClean="0"/>
              <a:t>Color Handling</a:t>
            </a:r>
            <a:endParaRPr lang="en-US" b="1" dirty="0"/>
          </a:p>
          <a:p>
            <a:pPr lvl="1"/>
            <a:r>
              <a:rPr lang="en-US" dirty="0" smtClean="0"/>
              <a:t>Define and use colors </a:t>
            </a:r>
          </a:p>
          <a:p>
            <a:pPr lvl="1"/>
            <a:r>
              <a:rPr lang="en-US" dirty="0" smtClean="0"/>
              <a:t>Pens, Brushes, Palettes </a:t>
            </a:r>
            <a:endParaRPr lang="en-US" dirty="0"/>
          </a:p>
          <a:p>
            <a:r>
              <a:rPr lang="en-US" b="1" dirty="0" smtClean="0"/>
              <a:t>Shapes</a:t>
            </a:r>
            <a:endParaRPr lang="en-US" b="1" dirty="0"/>
          </a:p>
          <a:p>
            <a:pPr lvl="1"/>
            <a:r>
              <a:rPr lang="en-US" dirty="0" smtClean="0"/>
              <a:t>Drawing shapes </a:t>
            </a:r>
            <a:endParaRPr lang="en-US" dirty="0"/>
          </a:p>
          <a:p>
            <a:r>
              <a:rPr lang="en-US" b="1" dirty="0" smtClean="0"/>
              <a:t>Transformation</a:t>
            </a:r>
            <a:endParaRPr lang="en-US" b="1" dirty="0"/>
          </a:p>
          <a:p>
            <a:pPr lvl="1"/>
            <a:r>
              <a:rPr lang="en-US" dirty="0" smtClean="0"/>
              <a:t>2D transformations of a coordinate system </a:t>
            </a:r>
            <a:endParaRPr lang="en-US" dirty="0"/>
          </a:p>
          <a:p>
            <a:r>
              <a:rPr lang="en-US" b="1" dirty="0" smtClean="0"/>
              <a:t>Style Sheets</a:t>
            </a:r>
            <a:endParaRPr lang="en-US" b="1" dirty="0"/>
          </a:p>
          <a:p>
            <a:pPr lvl="1"/>
            <a:r>
              <a:rPr lang="en-US" dirty="0" smtClean="0"/>
              <a:t>How to make small customizations </a:t>
            </a:r>
          </a:p>
          <a:p>
            <a:pPr lvl="1"/>
            <a:r>
              <a:rPr lang="en-US" dirty="0" smtClean="0"/>
              <a:t>How to apply a theme to a widget or application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Painting with </a:t>
            </a:r>
            <a:r>
              <a:rPr lang="en-US" dirty="0" err="1">
                <a:latin typeface="Open Sans Light"/>
                <a:cs typeface="Open Sans Light"/>
              </a:rPr>
              <a:t>QPainter</a:t>
            </a:r>
            <a:r>
              <a:rPr lang="en-US" dirty="0">
                <a:latin typeface="Open Sans Light"/>
                <a:cs typeface="Open Sans Light"/>
              </a:rPr>
              <a:t> </a:t>
            </a:r>
            <a:br>
              <a:rPr lang="en-US" dirty="0">
                <a:latin typeface="Open Sans Light"/>
                <a:cs typeface="Open Sans Light"/>
              </a:rPr>
            </a:b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GB" dirty="0"/>
              <a:t>S</a:t>
            </a:r>
            <a:r>
              <a:rPr lang="en-GB" dirty="0" smtClean="0"/>
              <a:t>upports </a:t>
            </a:r>
            <a:r>
              <a:rPr lang="en-GB" dirty="0"/>
              <a:t>painting on any paint device</a:t>
            </a:r>
          </a:p>
          <a:p>
            <a:pPr lvl="1">
              <a:lnSpc>
                <a:spcPct val="90000"/>
              </a:lnSpc>
              <a:defRPr/>
            </a:pPr>
            <a:r>
              <a:rPr lang="en-GB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QPagedPaintDevice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QImage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QPicture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QOpenGLWidget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QOpenGLPaintDevice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QPaintDeviceWindow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Provides </a:t>
            </a:r>
            <a:r>
              <a:rPr lang="en-US" dirty="0"/>
              <a:t>drawing functions</a:t>
            </a:r>
          </a:p>
          <a:p>
            <a:pPr lvl="1"/>
            <a:r>
              <a:rPr lang="en-US" dirty="0"/>
              <a:t>Lines, shapes, text or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Controls</a:t>
            </a:r>
            <a:endParaRPr lang="en-US" dirty="0"/>
          </a:p>
          <a:p>
            <a:pPr lvl="1"/>
            <a:r>
              <a:rPr lang="en-US" dirty="0"/>
              <a:t>Rendering quality </a:t>
            </a:r>
          </a:p>
          <a:p>
            <a:pPr lvl="1"/>
            <a:r>
              <a:rPr lang="en-US" dirty="0"/>
              <a:t>Clipping</a:t>
            </a:r>
          </a:p>
          <a:p>
            <a:pPr lvl="1"/>
            <a:r>
              <a:rPr lang="en-US" dirty="0"/>
              <a:t>Composition modes 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92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Engines and Paint Devices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Paint engine converts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primitives to device-specific functions and rasterizes pixels using graphics context functions or graphics pipeline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X11, Windows, OpenGL, Picture, SVG, Raster, Direct2D, Direct3D, </a:t>
            </a:r>
            <a:r>
              <a:rPr lang="en-US" dirty="0" err="1"/>
              <a:t>Pdf</a:t>
            </a:r>
            <a:r>
              <a:rPr lang="en-US" dirty="0"/>
              <a:t>, </a:t>
            </a:r>
            <a:r>
              <a:rPr lang="en-US" dirty="0" err="1"/>
              <a:t>OpenVG</a:t>
            </a:r>
            <a:r>
              <a:rPr lang="en-US" dirty="0"/>
              <a:t>, User, </a:t>
            </a:r>
            <a:r>
              <a:rPr lang="en-US" dirty="0" err="1"/>
              <a:t>MaxUser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 err="1">
                <a:latin typeface="Courier New"/>
                <a:cs typeface="Courier New"/>
              </a:rPr>
              <a:t>QBackingStore</a:t>
            </a:r>
            <a:r>
              <a:rPr lang="en-US" dirty="0"/>
              <a:t> provides a drawing area for raster painting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Automatically created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, manually created for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Drawing area is typically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often mapped to video memory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OpenGL painting is done using </a:t>
            </a:r>
            <a:r>
              <a:rPr lang="en-US" dirty="0" err="1">
                <a:latin typeface="Courier New"/>
                <a:cs typeface="Courier New"/>
              </a:rPr>
              <a:t>QOpenGLContext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7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</a:t>
            </a: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/>
          </a:p>
          <a:p>
            <a:pPr fontAlgn="auto"/>
            <a:r>
              <a:rPr lang="en-US" dirty="0" smtClean="0"/>
              <a:t>Schedule painting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update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schedules paint event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repaints directly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Qt handles double</a:t>
            </a:r>
            <a:r>
              <a:rPr lang="en-US" dirty="0"/>
              <a:t>-buffering </a:t>
            </a:r>
          </a:p>
          <a:p>
            <a:endParaRPr lang="en-US" dirty="0" smtClean="0"/>
          </a:p>
          <a:p>
            <a:r>
              <a:rPr lang="en-US" dirty="0" smtClean="0"/>
              <a:t>To enable filling background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Painting on Widgets and Windows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63" y="1027558"/>
            <a:ext cx="8467480" cy="40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QPainter</a:t>
            </a:r>
            <a:r>
              <a:rPr lang="en-US" dirty="0" smtClean="0"/>
              <a:t> Paint Toolkit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543182" cy="3784985"/>
          </a:xfrm>
        </p:spPr>
        <p:txBody>
          <a:bodyPr/>
          <a:lstStyle/>
          <a:p>
            <a:r>
              <a:rPr lang="en-US" dirty="0"/>
              <a:t>Draw different shapes</a:t>
            </a:r>
          </a:p>
          <a:p>
            <a:pPr lvl="1"/>
            <a:r>
              <a:rPr lang="en-US" dirty="0"/>
              <a:t>Polygon, rectangle, ellipse, pie, line, arc, text</a:t>
            </a:r>
          </a:p>
          <a:p>
            <a:r>
              <a:rPr lang="en-US" dirty="0"/>
              <a:t>Specify pen width and style</a:t>
            </a:r>
          </a:p>
          <a:p>
            <a:pPr lvl="1"/>
            <a:r>
              <a:rPr lang="en-US" dirty="0"/>
              <a:t>Solid, dash (slow), dot, join style</a:t>
            </a:r>
          </a:p>
          <a:p>
            <a:r>
              <a:rPr lang="en-US" dirty="0"/>
              <a:t>Enable/disable antialiasing</a:t>
            </a:r>
          </a:p>
          <a:p>
            <a:pPr lvl="1"/>
            <a:r>
              <a:rPr lang="en-US" dirty="0"/>
              <a:t>Antialiasing is slow</a:t>
            </a:r>
          </a:p>
          <a:p>
            <a:r>
              <a:rPr lang="en-US" dirty="0"/>
              <a:t>Set brush</a:t>
            </a:r>
          </a:p>
          <a:p>
            <a:pPr lvl="1"/>
            <a:r>
              <a:rPr lang="en-US" dirty="0"/>
              <a:t>No brush, gradient color, texture</a:t>
            </a:r>
          </a:p>
          <a:p>
            <a:r>
              <a:rPr lang="en-US" dirty="0"/>
              <a:t>Use transformations</a:t>
            </a:r>
          </a:p>
          <a:p>
            <a:pPr lvl="1"/>
            <a:r>
              <a:rPr lang="en-US" dirty="0"/>
              <a:t>Translate, rotate (n x 90 degrees is fast), scale, shear</a:t>
            </a:r>
          </a:p>
          <a:p>
            <a:r>
              <a:rPr lang="en-US" dirty="0"/>
              <a:t>Save and restore drawing context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settings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23" y="1184822"/>
            <a:ext cx="1168400" cy="86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1" y="1392237"/>
            <a:ext cx="1117600" cy="3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91" y="1465838"/>
            <a:ext cx="12192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8" y="2051598"/>
            <a:ext cx="1206500" cy="88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85" y="2098101"/>
            <a:ext cx="119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91" y="2937424"/>
            <a:ext cx="1282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22" y="4264245"/>
            <a:ext cx="3599392" cy="85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673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</a:t>
            </a:r>
            <a:r>
              <a:rPr lang="en-US" dirty="0" smtClean="0"/>
              <a:t>Render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by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Origin: Top</a:t>
            </a:r>
            <a:r>
              <a:rPr lang="en-US" dirty="0"/>
              <a:t>-Left</a:t>
            </a:r>
            <a:br>
              <a:rPr lang="en-US" dirty="0"/>
            </a:br>
            <a:r>
              <a:rPr lang="en-US" dirty="0"/>
              <a:t>• Rendering </a:t>
            </a:r>
            <a:endParaRPr lang="en-US" dirty="0" smtClean="0"/>
          </a:p>
          <a:p>
            <a:pPr lvl="1"/>
            <a:r>
              <a:rPr lang="en-US" dirty="0" smtClean="0"/>
              <a:t>Logical</a:t>
            </a:r>
            <a:r>
              <a:rPr lang="en-US" dirty="0"/>
              <a:t>-</a:t>
            </a:r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Aliased</a:t>
            </a:r>
            <a:r>
              <a:rPr lang="en-US" dirty="0"/>
              <a:t>-</a:t>
            </a:r>
            <a:r>
              <a:rPr lang="en-US" dirty="0" smtClean="0"/>
              <a:t>right and below </a:t>
            </a:r>
          </a:p>
          <a:p>
            <a:pPr lvl="1"/>
            <a:r>
              <a:rPr lang="en-US" dirty="0" smtClean="0"/>
              <a:t>Anti</a:t>
            </a:r>
            <a:r>
              <a:rPr lang="en-US" dirty="0"/>
              <a:t>-aliased-smoothing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Rendering quality switch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Widgets </a:t>
            </a:r>
            <a:endParaRPr lang="en-US" dirty="0"/>
          </a:p>
          <a:p>
            <a:pPr lvl="1"/>
            <a:r>
              <a:rPr lang="en-US" dirty="0" smtClean="0"/>
              <a:t>Text widgets </a:t>
            </a:r>
          </a:p>
          <a:p>
            <a:pPr lvl="1"/>
            <a:r>
              <a:rPr lang="en-US" dirty="0" smtClean="0"/>
              <a:t>Value based widgets </a:t>
            </a:r>
          </a:p>
          <a:p>
            <a:pPr lvl="1"/>
            <a:r>
              <a:rPr lang="en-US" dirty="0" smtClean="0"/>
              <a:t>Organizer widgets</a:t>
            </a:r>
            <a:endParaRPr lang="en-US" dirty="0"/>
          </a:p>
          <a:p>
            <a:pPr lvl="1"/>
            <a:r>
              <a:rPr lang="en-US" dirty="0" smtClean="0"/>
              <a:t>Item-based widgets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Layout Management</a:t>
            </a:r>
            <a:endParaRPr lang="en-US" b="1" dirty="0"/>
          </a:p>
          <a:p>
            <a:pPr lvl="1"/>
            <a:r>
              <a:rPr lang="en-US" dirty="0" smtClean="0"/>
              <a:t>Geometry management </a:t>
            </a:r>
          </a:p>
          <a:p>
            <a:pPr lvl="1"/>
            <a:r>
              <a:rPr lang="en-US" dirty="0" smtClean="0"/>
              <a:t>Advantages of layout managers </a:t>
            </a:r>
          </a:p>
          <a:p>
            <a:pPr lvl="1"/>
            <a:r>
              <a:rPr lang="en-US" dirty="0" err="1" smtClean="0"/>
              <a:t>Qt's</a:t>
            </a:r>
            <a:r>
              <a:rPr lang="en-US" dirty="0" smtClean="0"/>
              <a:t> layout managers</a:t>
            </a:r>
            <a:endParaRPr lang="en-US" dirty="0"/>
          </a:p>
          <a:p>
            <a:pPr lvl="1"/>
            <a:r>
              <a:rPr lang="en-US" dirty="0" smtClean="0"/>
              <a:t>Size policies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Custom Widgets</a:t>
            </a:r>
            <a:endParaRPr lang="en-US" b="1" dirty="0"/>
          </a:p>
          <a:p>
            <a:pPr lvl="1"/>
            <a:r>
              <a:rPr lang="en-US" dirty="0" smtClean="0"/>
              <a:t>Rules for creating own widgets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scale, transpose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</a:t>
            </a:r>
            <a:r>
              <a:rPr lang="en-US" dirty="0" err="1" smtClean="0"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translate, dx, </a:t>
            </a:r>
            <a:r>
              <a:rPr lang="en-US" dirty="0" err="1" smtClean="0"/>
              <a:t>dy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adjust, move</a:t>
            </a:r>
            <a:endParaRPr lang="en-US" dirty="0"/>
          </a:p>
          <a:p>
            <a:pPr lvl="1"/>
            <a:r>
              <a:rPr lang="en-US" dirty="0" smtClean="0"/>
              <a:t>translate, scale, center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Using different color models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</a:t>
            </a:r>
            <a:r>
              <a:rPr lang="en-US" dirty="0" smtClean="0">
                <a:latin typeface="Courier New"/>
                <a:cs typeface="Courier New"/>
              </a:rPr>
              <a:t>) // RGB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 smtClean="0">
                <a:latin typeface="Courier New"/>
                <a:cs typeface="Courier New"/>
              </a:rPr>
              <a:t>) // HSV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 smtClean="0">
                <a:latin typeface="Courier New"/>
                <a:cs typeface="Courier New"/>
              </a:rPr>
              <a:t>) // CMYK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Defining colors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</a:t>
            </a:r>
            <a:r>
              <a:rPr lang="en-US" dirty="0" smtClean="0">
                <a:latin typeface="Courier New"/>
                <a:cs typeface="Courier New"/>
              </a:rPr>
              <a:t>RGB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</a:t>
            </a:r>
            <a:r>
              <a:rPr lang="en-US" dirty="0" smtClean="0">
                <a:latin typeface="Courier New"/>
                <a:cs typeface="Courier New"/>
              </a:rPr>
              <a:t>notation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name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 smtClean="0"/>
              <a:t>Many powerful helpers for manipulating colors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Lines </a:t>
            </a:r>
            <a:r>
              <a:rPr lang="en-US" dirty="0"/>
              <a:t>and </a:t>
            </a:r>
            <a:r>
              <a:rPr lang="en-US" dirty="0" smtClean="0"/>
              <a:t>Outlines </a:t>
            </a:r>
            <a:r>
              <a:rPr lang="en-US" dirty="0"/>
              <a:t>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 smtClean="0"/>
              <a:t>) consists of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A color or brush </a:t>
            </a:r>
            <a:endParaRPr lang="en-US" dirty="0" smtClean="0"/>
          </a:p>
          <a:p>
            <a:pPr lvl="1"/>
            <a:r>
              <a:rPr lang="en-US" b="1" dirty="0" smtClean="0"/>
              <a:t>A width</a:t>
            </a:r>
            <a:endParaRPr lang="en-US" b="1" dirty="0"/>
          </a:p>
          <a:p>
            <a:pPr lvl="1"/>
            <a:r>
              <a:rPr lang="en-US" b="1" dirty="0" smtClean="0"/>
              <a:t>A style </a:t>
            </a:r>
            <a:r>
              <a:rPr lang="en-US" dirty="0" smtClean="0"/>
              <a:t>(e.g. </a:t>
            </a:r>
            <a:r>
              <a:rPr lang="en-US" dirty="0" err="1" smtClean="0">
                <a:latin typeface="Courier New"/>
                <a:cs typeface="Courier New"/>
              </a:rPr>
              <a:t>NoPen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 smtClean="0"/>
              <a:t>A cap style </a:t>
            </a:r>
            <a:r>
              <a:rPr lang="en-US" dirty="0" smtClean="0"/>
              <a:t>(</a:t>
            </a:r>
            <a:r>
              <a:rPr lang="en-US" dirty="0"/>
              <a:t>i.e</a:t>
            </a:r>
            <a:r>
              <a:rPr lang="en-US" dirty="0" smtClean="0"/>
              <a:t>. line endings)</a:t>
            </a:r>
            <a:endParaRPr lang="en-US" dirty="0"/>
          </a:p>
          <a:p>
            <a:pPr lvl="1"/>
            <a:r>
              <a:rPr lang="en-US" b="1" dirty="0" smtClean="0"/>
              <a:t>A join style </a:t>
            </a:r>
            <a:r>
              <a:rPr lang="en-US" dirty="0" smtClean="0"/>
              <a:t>(connection of lines</a:t>
            </a:r>
            <a:r>
              <a:rPr lang="en-US" dirty="0"/>
              <a:t>) </a:t>
            </a:r>
          </a:p>
          <a:p>
            <a:r>
              <a:rPr lang="en-US" dirty="0" smtClean="0"/>
              <a:t>Activate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Rule: The </a:t>
            </a:r>
            <a:r>
              <a:rPr lang="en-US" dirty="0"/>
              <a:t>outline equals the size plus half the pen width on each side.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pen of width 1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</a:t>
            </a:r>
            <a:r>
              <a:rPr lang="en-US" dirty="0" smtClean="0">
                <a:latin typeface="Courier New"/>
                <a:cs typeface="Courier New"/>
              </a:rPr>
              <a:t>width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1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</a:t>
            </a:r>
            <a:r>
              <a:rPr lang="en-US" dirty="0" smtClean="0">
                <a:latin typeface="Courier New"/>
                <a:cs typeface="Courier New"/>
              </a:rPr>
              <a:t>width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</a:t>
            </a:r>
            <a:r>
              <a:rPr lang="en-US" dirty="0" smtClean="0">
                <a:latin typeface="Courier New"/>
                <a:cs typeface="Courier New"/>
              </a:rPr>
              <a:t>, y, width, 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 smtClean="0"/>
              <a:t>Due to integer rounding on a non</a:t>
            </a:r>
            <a:r>
              <a:rPr lang="en-US" i="1" dirty="0"/>
              <a:t>-</a:t>
            </a:r>
            <a:r>
              <a:rPr lang="en-US" i="1" dirty="0" err="1" smtClean="0"/>
              <a:t>antialiased</a:t>
            </a:r>
            <a:r>
              <a:rPr lang="en-US" i="1" dirty="0" smtClean="0"/>
              <a:t> grid, the outline is shifted by </a:t>
            </a:r>
            <a:r>
              <a:rPr lang="en-US" i="1" dirty="0"/>
              <a:t>0.5 pixel towards the bottom right.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</a:t>
            </a:r>
            <a:r>
              <a:rPr lang="en-US" dirty="0" smtClean="0"/>
              <a:t>Shapes </a:t>
            </a:r>
            <a:r>
              <a:rPr lang="en-US" dirty="0"/>
              <a:t>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  <a:endParaRPr lang="en-US" dirty="0" smtClean="0"/>
          </a:p>
          <a:p>
            <a:r>
              <a:rPr lang="en-US" dirty="0" smtClean="0"/>
              <a:t>Brush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NoBrush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SolidPattern</a:t>
            </a:r>
            <a:r>
              <a:rPr lang="en-US" dirty="0" smtClean="0">
                <a:latin typeface="Courier New"/>
                <a:cs typeface="Courier New"/>
              </a:rPr>
              <a:t>,…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</a:t>
            </a:r>
            <a:r>
              <a:rPr lang="en-US" dirty="0" smtClean="0">
                <a:latin typeface="Courier New"/>
                <a:cs typeface="Courier New"/>
              </a:rPr>
              <a:t>) // </a:t>
            </a:r>
            <a:r>
              <a:rPr lang="en-US" dirty="0" err="1" smtClean="0">
                <a:latin typeface="Courier New"/>
                <a:cs typeface="Courier New"/>
              </a:rPr>
              <a:t>QGradient's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 smtClean="0"/>
          </a:p>
          <a:p>
            <a:r>
              <a:rPr lang="en-US" dirty="0" smtClean="0"/>
              <a:t>Brush with solid red fill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Gradient </a:t>
            </a:r>
            <a:r>
              <a:rPr lang="en-US" dirty="0"/>
              <a:t>F</a:t>
            </a:r>
            <a:r>
              <a:rPr lang="en-US" dirty="0" smtClean="0"/>
              <a:t>ills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used with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Gradient types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QLinearGradient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QConicalGradient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QRadialGradient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Gradient from P1</a:t>
            </a:r>
            <a:r>
              <a:rPr lang="en-US" dirty="0"/>
              <a:t>(0,0</a:t>
            </a:r>
            <a:r>
              <a:rPr lang="en-US" dirty="0" smtClean="0"/>
              <a:t>) to P2</a:t>
            </a:r>
            <a:r>
              <a:rPr lang="en-US" dirty="0"/>
              <a:t>(100,100)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QLinearGradient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position, color: position from 0..1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draws rectangle, filled with brush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 smtClean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ex-gradients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to set a brush on a pen</a:t>
            </a:r>
            <a:endParaRPr lang="en-US" dirty="0"/>
          </a:p>
          <a:p>
            <a:r>
              <a:rPr lang="en-US" dirty="0" smtClean="0"/>
              <a:t>Strokes generated will be filled with the brush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ex-pen-with-brush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Supported color spaces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 // RGB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h,s,v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HSV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fromCmyk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c,m,y,k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CMYK</a:t>
            </a:r>
            <a:endParaRPr lang="en-US" dirty="0"/>
          </a:p>
          <a:p>
            <a:r>
              <a:rPr lang="en-US" dirty="0"/>
              <a:t>Defining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(255,0,0); // red in RGB</a:t>
            </a:r>
          </a:p>
          <a:p>
            <a:pPr lvl="1"/>
            <a:r>
              <a:rPr lang="es-E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(255,0,0, 127); // red 50% 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transparent</a:t>
            </a:r>
            <a:endParaRPr lang="es-E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("#FF0000"); // red in web-notation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("red"); //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svg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-name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Qt::red; // predefined Qt global colors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powerful for manipulating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("red")::lighter(150); // defines 50% brighter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ex-alpha-blending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2984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support widgets color theming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not recommended </a:t>
            </a:r>
            <a:endParaRPr lang="en-US" dirty="0"/>
          </a:p>
          <a:p>
            <a:pPr lvl="1"/>
            <a:r>
              <a:rPr lang="en-US" dirty="0" smtClean="0"/>
              <a:t>Colors need to be managed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 smtClean="0"/>
              <a:t> manages colors </a:t>
            </a:r>
          </a:p>
          <a:p>
            <a:r>
              <a:rPr lang="en-US" dirty="0" smtClean="0"/>
              <a:t>Consist of color groups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Resemble widget states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Active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window with keyboard focus 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 smtClean="0"/>
              <a:t>Used for other windows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Disabled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disabled widgets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/>
              <a:t>QWidget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Adds </a:t>
            </a:r>
            <a:r>
              <a:rPr lang="en-US" dirty="0"/>
              <a:t>visual representation </a:t>
            </a:r>
          </a:p>
          <a:p>
            <a:endParaRPr lang="en-US" b="1" dirty="0" smtClean="0"/>
          </a:p>
          <a:p>
            <a:r>
              <a:rPr lang="en-US" b="1" dirty="0" smtClean="0"/>
              <a:t>Base </a:t>
            </a:r>
            <a:r>
              <a:rPr lang="en-US" b="1" dirty="0"/>
              <a:t>of user interface objects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Receives </a:t>
            </a:r>
            <a:r>
              <a:rPr lang="en-US" b="1" dirty="0"/>
              <a:t>events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mouse, keyboard events </a:t>
            </a:r>
          </a:p>
          <a:p>
            <a:endParaRPr lang="en-US" b="1" dirty="0" smtClean="0"/>
          </a:p>
          <a:p>
            <a:r>
              <a:rPr lang="en-US" b="1" dirty="0" smtClean="0"/>
              <a:t>Paints </a:t>
            </a:r>
            <a:r>
              <a:rPr lang="en-US" b="1" dirty="0"/>
              <a:t>itself on screen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styles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85" y="737332"/>
            <a:ext cx="4331365" cy="446151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33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group consists of color roles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e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Defines symbolic color roles used in UI </a:t>
            </a:r>
            <a:endParaRPr lang="en-US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QPalette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for all </a:t>
            </a:r>
            <a:r>
              <a:rPr lang="en-US" dirty="0" smtClean="0">
                <a:latin typeface="Courier New"/>
                <a:cs typeface="Courier New"/>
              </a:rPr>
              <a:t>group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application wide default palette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Operations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Painter configuration </a:t>
            </a:r>
          </a:p>
          <a:p>
            <a:pPr lvl="1"/>
            <a:r>
              <a:rPr lang="en-US" dirty="0" smtClean="0"/>
              <a:t>Pen width: 2</a:t>
            </a:r>
            <a:endParaRPr lang="en-US" dirty="0"/>
          </a:p>
          <a:p>
            <a:pPr lvl="1"/>
            <a:r>
              <a:rPr lang="en-US" dirty="0" smtClean="0"/>
              <a:t>Pen color: red</a:t>
            </a:r>
            <a:endParaRPr lang="en-US" dirty="0"/>
          </a:p>
          <a:p>
            <a:pPr lvl="1"/>
            <a:r>
              <a:rPr lang="en-US" dirty="0" smtClean="0"/>
              <a:t>Font size</a:t>
            </a:r>
            <a:r>
              <a:rPr lang="en-US" dirty="0"/>
              <a:t>: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 smtClean="0"/>
              <a:t>Brush color: yellow </a:t>
            </a:r>
          </a:p>
          <a:p>
            <a:pPr lvl="1"/>
            <a:r>
              <a:rPr lang="en-US" dirty="0" smtClean="0"/>
              <a:t>Brush style: solid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ex-figures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</a:t>
            </a:r>
            <a:r>
              <a:rPr lang="en-US" dirty="0" err="1" smtClean="0">
                <a:latin typeface="Courier New"/>
                <a:cs typeface="Courier New"/>
              </a:rPr>
              <a:t>ainter.drawStaticText</a:t>
            </a:r>
            <a:r>
              <a:rPr lang="en-US" dirty="0" smtClean="0">
                <a:latin typeface="Courier New"/>
                <a:cs typeface="Courier New"/>
              </a:rPr>
              <a:t>(left, top, </a:t>
            </a:r>
            <a:r>
              <a:rPr lang="en-US" dirty="0" err="1" smtClean="0">
                <a:latin typeface="Courier New"/>
                <a:cs typeface="Courier New"/>
              </a:rPr>
              <a:t>staticText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Calculate size of strings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QFontMetrics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the coordinate system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(a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12" y="770090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Scales around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 smtClean="0"/>
              <a:t>Same applies to all transform operations</a:t>
            </a:r>
          </a:p>
          <a:p>
            <a:r>
              <a:rPr lang="en-US" dirty="0" smtClean="0"/>
              <a:t>Scale around center</a:t>
            </a:r>
            <a:r>
              <a:rPr lang="en-US" dirty="0"/>
              <a:t>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 smtClean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/>
              <a:t>QPainterPath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painting operations </a:t>
            </a:r>
          </a:p>
          <a:p>
            <a:r>
              <a:rPr lang="en-US" dirty="0" smtClean="0"/>
              <a:t>Enables reuse of shapes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endParaRPr lang="en-US" dirty="0" smtClean="0"/>
          </a:p>
          <a:p>
            <a:r>
              <a:rPr lang="en-US" dirty="0" smtClean="0"/>
              <a:t>Path information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 containing all points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if given shape is inside path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intersects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given shape intersects path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x-house-drawings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Painting and Widget Attributes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the widget behavior – in some cases affecting the performance as well</a:t>
            </a:r>
          </a:p>
          <a:p>
            <a:pPr lvl="1"/>
            <a:r>
              <a:rPr lang="en-US" dirty="0"/>
              <a:t>Especially in embedded platforms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WA_NoSystemBackground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may be useful in embedded platforms for the top-level widget, which is considered to be opaque 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WA_OpaquePaintEvent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 need to clear widget’s background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WA_TranslucentBackground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non-opaque regions of a widget are translucent</a:t>
            </a:r>
          </a:p>
          <a:p>
            <a:pPr lvl="1"/>
            <a:r>
              <a:rPr lang="en-US" dirty="0"/>
              <a:t>Easy way to paint arbitrary shaped widgets</a:t>
            </a:r>
          </a:p>
          <a:p>
            <a:pPr lvl="1"/>
            <a:r>
              <a:rPr lang="en-US" dirty="0"/>
              <a:t>This requires also a window flag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deletes a widget after the widget has accepted </a:t>
            </a:r>
            <a:r>
              <a:rPr lang="en-US" dirty="0" err="1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Easy way to delete dynamically created dialogs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ex-translucent-clock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5467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Clip drawing operation to shape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Composition modes:</a:t>
            </a:r>
            <a:endParaRPr lang="en-US" dirty="0"/>
          </a:p>
          <a:p>
            <a:pPr lvl="1"/>
            <a:r>
              <a:rPr lang="en-US" dirty="0" smtClean="0"/>
              <a:t>Rules for digital image compositing </a:t>
            </a:r>
          </a:p>
          <a:p>
            <a:pPr lvl="1"/>
            <a:r>
              <a:rPr lang="en-US" dirty="0" smtClean="0"/>
              <a:t>Combining pixels from source to destination </a:t>
            </a:r>
          </a:p>
          <a:p>
            <a:endParaRPr lang="en-US" dirty="0" smtClean="0"/>
          </a:p>
          <a:p>
            <a:r>
              <a:rPr lang="en-US" dirty="0" smtClean="0"/>
              <a:t>Rubber Bands – </a:t>
            </a:r>
            <a:r>
              <a:rPr lang="en-US" dirty="0" err="1" smtClean="0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Rectangle or line that indicate selection or boundary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Paint Operations and 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Slow CPU-intensive operations</a:t>
            </a:r>
          </a:p>
          <a:p>
            <a:pPr lvl="1"/>
            <a:r>
              <a:rPr lang="en-US" dirty="0"/>
              <a:t>Rotations (not multiple of 90 degrees), non-linear gradients with three or more colors, dashed lines, anti-aliasing, text layout calculation, image composition (except source and source over modes), non-rectangular clip with complex transformations, painter path fill calculations</a:t>
            </a:r>
          </a:p>
          <a:p>
            <a:pPr lvl="1"/>
            <a:endParaRPr lang="en-US" dirty="0"/>
          </a:p>
          <a:p>
            <a:r>
              <a:rPr lang="en-US" dirty="0"/>
              <a:t>CPU-intensive operations typically result that the application uses most of the time in </a:t>
            </a:r>
            <a:r>
              <a:rPr lang="en-US" dirty="0" err="1">
                <a:latin typeface="Courier New"/>
                <a:cs typeface="Courier New"/>
              </a:rPr>
              <a:t>qtbase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src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gui</a:t>
            </a:r>
            <a:r>
              <a:rPr lang="en-US" dirty="0">
                <a:latin typeface="Courier New"/>
                <a:cs typeface="Courier New"/>
              </a:rPr>
              <a:t>/painting/</a:t>
            </a:r>
            <a:r>
              <a:rPr lang="en-US" dirty="0" err="1">
                <a:latin typeface="Courier New"/>
                <a:cs typeface="Courier New"/>
              </a:rPr>
              <a:t>qdrawhelper.cpp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this is not the case, performance problem is likely somewhere else  </a:t>
            </a:r>
          </a:p>
          <a:p>
            <a:pPr lvl="1"/>
            <a:endParaRPr lang="en-US" dirty="0"/>
          </a:p>
          <a:p>
            <a:r>
              <a:rPr lang="en-US" dirty="0"/>
              <a:t>Good way to improve paint performance is to paint to </a:t>
            </a:r>
            <a:r>
              <a:rPr lang="en-US" dirty="0" err="1">
                <a:latin typeface="Courier New"/>
                <a:cs typeface="Courier New"/>
              </a:rPr>
              <a:t>QPixmaps</a:t>
            </a:r>
            <a:r>
              <a:rPr lang="en-US" dirty="0"/>
              <a:t> and render the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Pixmap</a:t>
            </a:r>
            <a:r>
              <a:rPr lang="en-US" dirty="0"/>
              <a:t> blending may still drop the performance to a few frames even in desktop CPUs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113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33309</TotalTime>
  <Words>25295</Words>
  <Application>Microsoft Macintosh PowerPoint</Application>
  <PresentationFormat>On-screen Show (16:10)</PresentationFormat>
  <Paragraphs>4637</Paragraphs>
  <Slides>369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369</vt:i4>
      </vt:variant>
    </vt:vector>
  </HeadingPairs>
  <TitlesOfParts>
    <vt:vector size="370" baseType="lpstr">
      <vt:lpstr>Default Theme</vt:lpstr>
      <vt:lpstr>Qt Training – Widget Edition</vt:lpstr>
      <vt:lpstr>Contents</vt:lpstr>
      <vt:lpstr>Contents</vt:lpstr>
      <vt:lpstr>Contents</vt:lpstr>
      <vt:lpstr>Qt GUI Options</vt:lpstr>
      <vt:lpstr>Widgets</vt:lpstr>
      <vt:lpstr>Contents</vt:lpstr>
      <vt:lpstr>Objectives</vt:lpstr>
      <vt:lpstr>Qt’s Widget Model - QWidget </vt:lpstr>
      <vt:lpstr>Object Tree and QWidget 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Widgets that Contain Other Widgets </vt:lpstr>
      <vt:lpstr>Container Widget: QScrollArea</vt:lpstr>
      <vt:lpstr>QScrollArea</vt:lpstr>
      <vt:lpstr>Organization</vt:lpstr>
      <vt:lpstr>Container Widget: QMdiArea</vt:lpstr>
      <vt:lpstr>Layout Management – Doing it Yourself </vt:lpstr>
      <vt:lpstr>Layout Management – Let Qt Handle the Layout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Questions And Answers </vt:lpstr>
      <vt:lpstr>Lab – Layout of buttons </vt:lpstr>
      <vt:lpstr>Guidelines for Custom Widgets </vt:lpstr>
      <vt:lpstr>Guidelines: Creating a Custom Widget </vt:lpstr>
      <vt:lpstr>Window Flags</vt:lpstr>
      <vt:lpstr>Guidelines: Base Class and Event Handlers </vt:lpstr>
      <vt:lpstr>Guidelines: Drawing a Widget  </vt:lpstr>
      <vt:lpstr>Guidelines: Internal States and Sub-classing </vt:lpstr>
      <vt:lpstr>Guidelines: Widget Constructor </vt:lpstr>
      <vt:lpstr>Summary</vt:lpstr>
      <vt:lpstr>Lab – File Chooser </vt:lpstr>
      <vt:lpstr>Lab – Compass Widget </vt:lpstr>
      <vt:lpstr>State Machines and Animations</vt:lpstr>
      <vt:lpstr>Contents</vt:lpstr>
      <vt:lpstr>Objectives</vt:lpstr>
      <vt:lpstr>State Machine Framework</vt:lpstr>
      <vt:lpstr>First State Machine </vt:lpstr>
      <vt:lpstr>First State Machine </vt:lpstr>
      <vt:lpstr>First State Machine </vt:lpstr>
      <vt:lpstr>First State Machine </vt:lpstr>
      <vt:lpstr>Grouping States</vt:lpstr>
      <vt:lpstr>Grouping States</vt:lpstr>
      <vt:lpstr>Grouping States</vt:lpstr>
      <vt:lpstr>Animation Framework</vt:lpstr>
      <vt:lpstr>Animation Classes</vt:lpstr>
      <vt:lpstr>Example – Animating a Button</vt:lpstr>
      <vt:lpstr>Animation Groups </vt:lpstr>
      <vt:lpstr>Easing Curves</vt:lpstr>
      <vt:lpstr>Animations with a State Machine </vt:lpstr>
      <vt:lpstr>Animations with a State Machine </vt:lpstr>
      <vt:lpstr>Default Animations</vt:lpstr>
      <vt:lpstr>Questions and Answers</vt:lpstr>
      <vt:lpstr>Summary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 Engines and Paint Devices</vt:lpstr>
      <vt:lpstr>Painting on Widgets </vt:lpstr>
      <vt:lpstr>Painting on Widgets and Windows</vt:lpstr>
      <vt:lpstr>QPainter Paint Toolkit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Creating Color Values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Painting and Widget Attributes</vt:lpstr>
      <vt:lpstr>Other Painter Concepts </vt:lpstr>
      <vt:lpstr>Paint Operations and Performance</vt:lpstr>
      <vt:lpstr>QImage vs. QPixmap</vt:lpstr>
      <vt:lpstr>Image Transformations</vt:lpstr>
      <vt:lpstr>Image Transformations</vt:lpstr>
      <vt:lpstr>Image Transformations</vt:lpstr>
      <vt:lpstr>OpenGL in Qt</vt:lpstr>
      <vt:lpstr>QOpenGLWidget vs. QOpenGLWindow</vt:lpstr>
      <vt:lpstr>Lab – Pie Chart Widget  </vt:lpstr>
      <vt:lpstr>Styles and Style Sheets</vt:lpstr>
      <vt:lpstr>Styling</vt:lpstr>
      <vt:lpstr>QStyle</vt:lpstr>
      <vt:lpstr>Using Styles</vt:lpstr>
      <vt:lpstr>QStyleOption</vt:lpstr>
      <vt:lpstr>Writing Your Own QStyle</vt:lpstr>
      <vt:lpstr>styleHint()</vt:lpstr>
      <vt:lpstr>Multiple Levels of Method Calls</vt:lpstr>
      <vt:lpstr>drawControl()</vt:lpstr>
      <vt:lpstr>drawControl()</vt:lpstr>
      <vt:lpstr>drawPrimitive()</vt:lpstr>
      <vt:lpstr>Drawing Functions</vt:lpstr>
      <vt:lpstr>pixelMetric()</vt:lpstr>
      <vt:lpstr>polish()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Qt Designer Integration </vt:lpstr>
      <vt:lpstr>Questions and Answers</vt:lpstr>
      <vt:lpstr>Summary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Settings Values</vt:lpstr>
      <vt:lpstr>Restoring State of an Application </vt:lpstr>
      <vt:lpstr>Settings - Behind the Scenes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Local-Aware Applications</vt:lpstr>
      <vt:lpstr>Lab – Translate Editor to Your Locale Language </vt:lpstr>
      <vt:lpstr>Deploying Qt Applications</vt:lpstr>
      <vt:lpstr>Ways of Deploying </vt:lpstr>
      <vt:lpstr>Deployment</vt:lpstr>
      <vt:lpstr>Deployment</vt:lpstr>
      <vt:lpstr>Deployment – The Target Does not Have Qt Libs</vt:lpstr>
      <vt:lpstr>Deployment – The Target Does not Have Qt Libs</vt:lpstr>
      <vt:lpstr>Questions and Answers </vt:lpstr>
      <vt:lpstr>Summary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Issues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Summary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Questions and Answers</vt:lpstr>
      <vt:lpstr>Summary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Questions and Answers</vt:lpstr>
      <vt:lpstr>Summary</vt:lpstr>
      <vt:lpstr>Charts</vt:lpstr>
      <vt:lpstr>Contents</vt:lpstr>
      <vt:lpstr>Objectives</vt:lpstr>
      <vt:lpstr>Qt Charts – Chart Types</vt:lpstr>
      <vt:lpstr>Charts Architecture</vt:lpstr>
      <vt:lpstr>Series</vt:lpstr>
      <vt:lpstr>Legend</vt:lpstr>
      <vt:lpstr>Axis </vt:lpstr>
      <vt:lpstr>Axis </vt:lpstr>
      <vt:lpstr>Line Charts</vt:lpstr>
      <vt:lpstr>Bar Charts</vt:lpstr>
      <vt:lpstr>Bar Charts – Categories </vt:lpstr>
      <vt:lpstr>Pie Charts</vt:lpstr>
      <vt:lpstr>Pie Chart Example</vt:lpstr>
      <vt:lpstr>Pie Charts – Drilldown </vt:lpstr>
      <vt:lpstr>Pie Charts – Drilldown </vt:lpstr>
      <vt:lpstr>User Interaction</vt:lpstr>
      <vt:lpstr>Zooming and Scrolling</vt:lpstr>
      <vt:lpstr>Gesture Example (Zoom Line SDK Example)</vt:lpstr>
      <vt:lpstr>Using Model Data in Charts</vt:lpstr>
      <vt:lpstr>Model Mappers</vt:lpstr>
      <vt:lpstr>Model Mappers</vt:lpstr>
      <vt:lpstr>Dynamic Charts</vt:lpstr>
      <vt:lpstr>Scrolling Approaches </vt:lpstr>
      <vt:lpstr>Time-Bound Scrolling</vt:lpstr>
      <vt:lpstr>Theming </vt:lpstr>
      <vt:lpstr>Chart Customization </vt:lpstr>
      <vt:lpstr>Questions and Answers</vt:lpstr>
      <vt:lpstr>Summary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293</cp:revision>
  <dcterms:created xsi:type="dcterms:W3CDTF">2014-12-12T08:34:31Z</dcterms:created>
  <dcterms:modified xsi:type="dcterms:W3CDTF">2017-02-22T09:17:30Z</dcterms:modified>
</cp:coreProperties>
</file>